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15"/>
  </p:notesMasterIdLst>
  <p:sldIdLst>
    <p:sldId id="256" r:id="rId2"/>
    <p:sldId id="269" r:id="rId3"/>
    <p:sldId id="270" r:id="rId4"/>
    <p:sldId id="271" r:id="rId5"/>
    <p:sldId id="272" r:id="rId6"/>
    <p:sldId id="273" r:id="rId7"/>
    <p:sldId id="274" r:id="rId8"/>
    <p:sldId id="265" r:id="rId9"/>
    <p:sldId id="275" r:id="rId10"/>
    <p:sldId id="276" r:id="rId11"/>
    <p:sldId id="277" r:id="rId12"/>
    <p:sldId id="278" r:id="rId13"/>
    <p:sldId id="27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80" autoAdjust="0"/>
  </p:normalViewPr>
  <p:slideViewPr>
    <p:cSldViewPr>
      <p:cViewPr varScale="1">
        <p:scale>
          <a:sx n="80" d="100"/>
          <a:sy n="80" d="100"/>
        </p:scale>
        <p:origin x="1522"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B96AE-71A7-452D-B582-DF67105E755C}" type="datetimeFigureOut">
              <a:rPr lang="en-US" smtClean="0"/>
              <a:t>5/1/2020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933AC-B87A-47D6-B067-48A14A26A04E}" type="slidenum">
              <a:rPr lang="en-US" smtClean="0"/>
              <a:t>‹#›</a:t>
            </a:fld>
            <a:endParaRPr lang="en-US"/>
          </a:p>
        </p:txBody>
      </p:sp>
    </p:spTree>
    <p:extLst>
      <p:ext uri="{BB962C8B-B14F-4D97-AF65-F5344CB8AC3E}">
        <p14:creationId xmlns:p14="http://schemas.microsoft.com/office/powerpoint/2010/main" val="3685945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t>
            </a:r>
            <a:r>
              <a:rPr lang="en-US" dirty="0" err="1"/>
              <a:t>LadyofHats</a:t>
            </a:r>
            <a:r>
              <a:rPr lang="en-US" dirty="0"/>
              <a:t> (Own work) [CC0], via Wikimedia Commons</a:t>
            </a:r>
          </a:p>
          <a:p>
            <a:r>
              <a:rPr lang="en-US" dirty="0"/>
              <a:t>https://commons.wikimedia.org/wiki/File%3AOrganization_levels_mouse.svg</a:t>
            </a:r>
          </a:p>
        </p:txBody>
      </p:sp>
      <p:sp>
        <p:nvSpPr>
          <p:cNvPr id="4" name="Slide Number Placeholder 3"/>
          <p:cNvSpPr>
            <a:spLocks noGrp="1"/>
          </p:cNvSpPr>
          <p:nvPr>
            <p:ph type="sldNum" sz="quarter" idx="10"/>
          </p:nvPr>
        </p:nvSpPr>
        <p:spPr/>
        <p:txBody>
          <a:bodyPr/>
          <a:lstStyle/>
          <a:p>
            <a:fld id="{796933AC-B87A-47D6-B067-48A14A26A04E}" type="slidenum">
              <a:rPr lang="en-US" smtClean="0"/>
              <a:t>2</a:t>
            </a:fld>
            <a:endParaRPr lang="en-US"/>
          </a:p>
        </p:txBody>
      </p:sp>
    </p:spTree>
    <p:extLst>
      <p:ext uri="{BB962C8B-B14F-4D97-AF65-F5344CB8AC3E}">
        <p14:creationId xmlns:p14="http://schemas.microsoft.com/office/powerpoint/2010/main" val="219290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err="1"/>
              <a:t>OpenStax</a:t>
            </a:r>
            <a:r>
              <a:rPr lang="en-US" b="0" dirty="0"/>
              <a:t>, Wikimedia Commons, https://en.wikipedia.org/wiki/User:Trevithj/Negative_feedback (CC BY 4.0)</a:t>
            </a:r>
          </a:p>
        </p:txBody>
      </p:sp>
      <p:sp>
        <p:nvSpPr>
          <p:cNvPr id="4" name="Slide Number Placeholder 3"/>
          <p:cNvSpPr>
            <a:spLocks noGrp="1"/>
          </p:cNvSpPr>
          <p:nvPr>
            <p:ph type="sldNum" sz="quarter" idx="10"/>
          </p:nvPr>
        </p:nvSpPr>
        <p:spPr/>
        <p:txBody>
          <a:bodyPr/>
          <a:lstStyle/>
          <a:p>
            <a:fld id="{796933AC-B87A-47D6-B067-48A14A26A04E}" type="slidenum">
              <a:rPr lang="en-US" smtClean="0"/>
              <a:t>3</a:t>
            </a:fld>
            <a:endParaRPr lang="en-US"/>
          </a:p>
        </p:txBody>
      </p:sp>
    </p:spTree>
    <p:extLst>
      <p:ext uri="{BB962C8B-B14F-4D97-AF65-F5344CB8AC3E}">
        <p14:creationId xmlns:p14="http://schemas.microsoft.com/office/powerpoint/2010/main" val="4266778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Mikael </a:t>
            </a:r>
            <a:r>
              <a:rPr lang="en-US" dirty="0" err="1"/>
              <a:t>Häggström</a:t>
            </a:r>
            <a:r>
              <a:rPr lang="en-US" dirty="0"/>
              <a:t>,</a:t>
            </a:r>
            <a:r>
              <a:rPr lang="en-US" baseline="0" dirty="0"/>
              <a:t> Wikimedia Commons, </a:t>
            </a:r>
            <a:r>
              <a:rPr lang="en-US" dirty="0"/>
              <a:t>https://commons.wikimedia.org/wiki/File%3AHuman_skeleton_(svg_template).svg</a:t>
            </a:r>
            <a:r>
              <a:rPr lang="en-US" baseline="0" dirty="0"/>
              <a:t> </a:t>
            </a:r>
            <a:r>
              <a:rPr lang="en-US" dirty="0"/>
              <a:t>(CC0)</a:t>
            </a:r>
          </a:p>
        </p:txBody>
      </p:sp>
      <p:sp>
        <p:nvSpPr>
          <p:cNvPr id="4" name="Slide Number Placeholder 3"/>
          <p:cNvSpPr>
            <a:spLocks noGrp="1"/>
          </p:cNvSpPr>
          <p:nvPr>
            <p:ph type="sldNum" sz="quarter" idx="10"/>
          </p:nvPr>
        </p:nvSpPr>
        <p:spPr/>
        <p:txBody>
          <a:bodyPr/>
          <a:lstStyle/>
          <a:p>
            <a:fld id="{796933AC-B87A-47D6-B067-48A14A26A04E}" type="slidenum">
              <a:rPr lang="en-US" smtClean="0"/>
              <a:t>4</a:t>
            </a:fld>
            <a:endParaRPr lang="en-US"/>
          </a:p>
        </p:txBody>
      </p:sp>
    </p:spTree>
    <p:extLst>
      <p:ext uri="{BB962C8B-B14F-4D97-AF65-F5344CB8AC3E}">
        <p14:creationId xmlns:p14="http://schemas.microsoft.com/office/powerpoint/2010/main" val="92939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Office on Women's Health USA Department of Health and Human Services,</a:t>
            </a:r>
            <a:r>
              <a:rPr lang="en-US" baseline="0" dirty="0"/>
              <a:t> </a:t>
            </a:r>
            <a:r>
              <a:rPr lang="en-US" dirty="0"/>
              <a:t>Wikimedia Commons,</a:t>
            </a:r>
            <a:r>
              <a:rPr lang="en-US" baseline="0" dirty="0"/>
              <a:t> </a:t>
            </a:r>
            <a:r>
              <a:rPr lang="en-US" dirty="0"/>
              <a:t>https://commons.wikimedia.org/wiki/File%3AGastrointestinal_system.gif (CC0)</a:t>
            </a:r>
          </a:p>
          <a:p>
            <a:endParaRPr lang="en-US" dirty="0"/>
          </a:p>
        </p:txBody>
      </p:sp>
      <p:sp>
        <p:nvSpPr>
          <p:cNvPr id="4" name="Slide Number Placeholder 3"/>
          <p:cNvSpPr>
            <a:spLocks noGrp="1"/>
          </p:cNvSpPr>
          <p:nvPr>
            <p:ph type="sldNum" sz="quarter" idx="10"/>
          </p:nvPr>
        </p:nvSpPr>
        <p:spPr/>
        <p:txBody>
          <a:bodyPr/>
          <a:lstStyle/>
          <a:p>
            <a:fld id="{796933AC-B87A-47D6-B067-48A14A26A04E}" type="slidenum">
              <a:rPr lang="en-US" smtClean="0"/>
              <a:t>6</a:t>
            </a:fld>
            <a:endParaRPr lang="en-US"/>
          </a:p>
        </p:txBody>
      </p:sp>
    </p:spTree>
    <p:extLst>
      <p:ext uri="{BB962C8B-B14F-4D97-AF65-F5344CB8AC3E}">
        <p14:creationId xmlns:p14="http://schemas.microsoft.com/office/powerpoint/2010/main" val="386269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Siyavula</a:t>
            </a:r>
            <a:r>
              <a:rPr lang="en-US" dirty="0"/>
              <a:t> Education, Flickr, https://www.flickr.com/photos/121935927@N06/13579205034</a:t>
            </a:r>
            <a:r>
              <a:rPr lang="en-US" baseline="0" dirty="0"/>
              <a:t> (CC BY 2.0)</a:t>
            </a:r>
            <a:endParaRPr lang="en-US" dirty="0"/>
          </a:p>
        </p:txBody>
      </p:sp>
      <p:sp>
        <p:nvSpPr>
          <p:cNvPr id="4" name="Slide Number Placeholder 3"/>
          <p:cNvSpPr>
            <a:spLocks noGrp="1"/>
          </p:cNvSpPr>
          <p:nvPr>
            <p:ph type="sldNum" sz="quarter" idx="10"/>
          </p:nvPr>
        </p:nvSpPr>
        <p:spPr/>
        <p:txBody>
          <a:bodyPr/>
          <a:lstStyle/>
          <a:p>
            <a:fld id="{796933AC-B87A-47D6-B067-48A14A26A04E}" type="slidenum">
              <a:rPr lang="en-US" smtClean="0"/>
              <a:t>7</a:t>
            </a:fld>
            <a:endParaRPr lang="en-US"/>
          </a:p>
        </p:txBody>
      </p:sp>
    </p:spTree>
    <p:extLst>
      <p:ext uri="{BB962C8B-B14F-4D97-AF65-F5344CB8AC3E}">
        <p14:creationId xmlns:p14="http://schemas.microsoft.com/office/powerpoint/2010/main" val="109749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Siyavula</a:t>
            </a:r>
            <a:r>
              <a:rPr lang="en-US" dirty="0"/>
              <a:t> Education, Flickr, https://www.flickr.com/photos/121935927@N06/13579205034</a:t>
            </a:r>
            <a:r>
              <a:rPr lang="en-US" baseline="0" dirty="0"/>
              <a:t> (CC BY 2.0)</a:t>
            </a:r>
            <a:endParaRPr lang="en-US" dirty="0"/>
          </a:p>
        </p:txBody>
      </p:sp>
      <p:sp>
        <p:nvSpPr>
          <p:cNvPr id="4" name="Slide Number Placeholder 3"/>
          <p:cNvSpPr>
            <a:spLocks noGrp="1"/>
          </p:cNvSpPr>
          <p:nvPr>
            <p:ph type="sldNum" sz="quarter" idx="10"/>
          </p:nvPr>
        </p:nvSpPr>
        <p:spPr/>
        <p:txBody>
          <a:bodyPr/>
          <a:lstStyle/>
          <a:p>
            <a:fld id="{796933AC-B87A-47D6-B067-48A14A26A04E}" type="slidenum">
              <a:rPr lang="en-US" smtClean="0"/>
              <a:t>9</a:t>
            </a:fld>
            <a:endParaRPr lang="en-US"/>
          </a:p>
        </p:txBody>
      </p:sp>
    </p:spTree>
    <p:extLst>
      <p:ext uri="{BB962C8B-B14F-4D97-AF65-F5344CB8AC3E}">
        <p14:creationId xmlns:p14="http://schemas.microsoft.com/office/powerpoint/2010/main" val="53273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Mikael </a:t>
            </a:r>
            <a:r>
              <a:rPr lang="en-US" dirty="0" err="1"/>
              <a:t>Häggström</a:t>
            </a:r>
            <a:r>
              <a:rPr lang="en-US" dirty="0"/>
              <a:t>,</a:t>
            </a:r>
            <a:r>
              <a:rPr lang="en-US" baseline="0" dirty="0"/>
              <a:t> </a:t>
            </a:r>
            <a:r>
              <a:rPr lang="en-US" dirty="0"/>
              <a:t>Wikimedia Commons, https://commons.wikimedia.org/wiki/File%3AUrinary_system_-_with_vessels.gif (CC0)</a:t>
            </a:r>
          </a:p>
          <a:p>
            <a:endParaRPr lang="en-US" dirty="0"/>
          </a:p>
        </p:txBody>
      </p:sp>
      <p:sp>
        <p:nvSpPr>
          <p:cNvPr id="4" name="Slide Number Placeholder 3"/>
          <p:cNvSpPr>
            <a:spLocks noGrp="1"/>
          </p:cNvSpPr>
          <p:nvPr>
            <p:ph type="sldNum" sz="quarter" idx="10"/>
          </p:nvPr>
        </p:nvSpPr>
        <p:spPr/>
        <p:txBody>
          <a:bodyPr/>
          <a:lstStyle/>
          <a:p>
            <a:fld id="{796933AC-B87A-47D6-B067-48A14A26A04E}" type="slidenum">
              <a:rPr lang="en-US" smtClean="0"/>
              <a:t>10</a:t>
            </a:fld>
            <a:endParaRPr lang="en-US"/>
          </a:p>
        </p:txBody>
      </p:sp>
    </p:spTree>
    <p:extLst>
      <p:ext uri="{BB962C8B-B14F-4D97-AF65-F5344CB8AC3E}">
        <p14:creationId xmlns:p14="http://schemas.microsoft.com/office/powerpoint/2010/main" val="3563357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OpenStax</a:t>
            </a:r>
            <a:r>
              <a:rPr lang="en-US" dirty="0"/>
              <a:t> College,</a:t>
            </a:r>
            <a:r>
              <a:rPr lang="en-US" baseline="0" dirty="0"/>
              <a:t> Wikimedia Commons, </a:t>
            </a:r>
            <a:r>
              <a:rPr lang="en-US" dirty="0"/>
              <a:t>http://creativecommons.org/licenses/by/3.0 (CC BY 3.0)</a:t>
            </a:r>
          </a:p>
        </p:txBody>
      </p:sp>
      <p:sp>
        <p:nvSpPr>
          <p:cNvPr id="4" name="Slide Number Placeholder 3"/>
          <p:cNvSpPr>
            <a:spLocks noGrp="1"/>
          </p:cNvSpPr>
          <p:nvPr>
            <p:ph type="sldNum" sz="quarter" idx="10"/>
          </p:nvPr>
        </p:nvSpPr>
        <p:spPr/>
        <p:txBody>
          <a:bodyPr/>
          <a:lstStyle/>
          <a:p>
            <a:fld id="{796933AC-B87A-47D6-B067-48A14A26A04E}" type="slidenum">
              <a:rPr lang="en-US" smtClean="0"/>
              <a:t>11</a:t>
            </a:fld>
            <a:endParaRPr lang="en-US"/>
          </a:p>
        </p:txBody>
      </p:sp>
    </p:spTree>
    <p:extLst>
      <p:ext uri="{BB962C8B-B14F-4D97-AF65-F5344CB8AC3E}">
        <p14:creationId xmlns:p14="http://schemas.microsoft.com/office/powerpoint/2010/main" val="3210111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t>Scalesmd</a:t>
            </a:r>
            <a:r>
              <a:rPr lang="en-US" sz="1200" dirty="0"/>
              <a:t>,</a:t>
            </a:r>
            <a:r>
              <a:rPr lang="en-US" sz="1200" baseline="0" dirty="0"/>
              <a:t> Wikimedia Commons, </a:t>
            </a:r>
            <a:r>
              <a:rPr lang="en-US" sz="1200" dirty="0"/>
              <a:t>http://www.gnu.org/copyleft/fdl.html</a:t>
            </a:r>
            <a:r>
              <a:rPr lang="en-US" sz="1200" baseline="0" dirty="0"/>
              <a:t> (</a:t>
            </a:r>
            <a:r>
              <a:rPr lang="en-US" sz="1200" dirty="0"/>
              <a:t>CC BY-SA 3.0 )</a:t>
            </a:r>
            <a:endParaRPr lang="en-US" dirty="0"/>
          </a:p>
        </p:txBody>
      </p:sp>
      <p:sp>
        <p:nvSpPr>
          <p:cNvPr id="4" name="Slide Number Placeholder 3"/>
          <p:cNvSpPr>
            <a:spLocks noGrp="1"/>
          </p:cNvSpPr>
          <p:nvPr>
            <p:ph type="sldNum" sz="quarter" idx="10"/>
          </p:nvPr>
        </p:nvSpPr>
        <p:spPr/>
        <p:txBody>
          <a:bodyPr/>
          <a:lstStyle/>
          <a:p>
            <a:fld id="{796933AC-B87A-47D6-B067-48A14A26A04E}" type="slidenum">
              <a:rPr lang="en-US" smtClean="0"/>
              <a:t>12</a:t>
            </a:fld>
            <a:endParaRPr lang="en-US"/>
          </a:p>
        </p:txBody>
      </p:sp>
    </p:spTree>
    <p:extLst>
      <p:ext uri="{BB962C8B-B14F-4D97-AF65-F5344CB8AC3E}">
        <p14:creationId xmlns:p14="http://schemas.microsoft.com/office/powerpoint/2010/main" val="229039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BE03C9-0AA7-4F92-AD4C-7852EF9BA1C4}"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2C87F-2E59-42F1-9D7F-9B03CFC02B40}" type="slidenum">
              <a:rPr lang="en-US" smtClean="0"/>
              <a:t>‹#›</a:t>
            </a:fld>
            <a:endParaRPr lang="en-US"/>
          </a:p>
        </p:txBody>
      </p:sp>
    </p:spTree>
    <p:extLst>
      <p:ext uri="{BB962C8B-B14F-4D97-AF65-F5344CB8AC3E}">
        <p14:creationId xmlns:p14="http://schemas.microsoft.com/office/powerpoint/2010/main" val="79472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E03C9-0AA7-4F92-AD4C-7852EF9BA1C4}"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2C87F-2E59-42F1-9D7F-9B03CFC02B40}" type="slidenum">
              <a:rPr lang="en-US" smtClean="0"/>
              <a:t>‹#›</a:t>
            </a:fld>
            <a:endParaRPr lang="en-US"/>
          </a:p>
        </p:txBody>
      </p:sp>
    </p:spTree>
    <p:extLst>
      <p:ext uri="{BB962C8B-B14F-4D97-AF65-F5344CB8AC3E}">
        <p14:creationId xmlns:p14="http://schemas.microsoft.com/office/powerpoint/2010/main" val="311488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E03C9-0AA7-4F92-AD4C-7852EF9BA1C4}"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2C87F-2E59-42F1-9D7F-9B03CFC02B40}"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01977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E03C9-0AA7-4F92-AD4C-7852EF9BA1C4}"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2C87F-2E59-42F1-9D7F-9B03CFC02B40}" type="slidenum">
              <a:rPr lang="en-US" smtClean="0"/>
              <a:t>‹#›</a:t>
            </a:fld>
            <a:endParaRPr lang="en-US"/>
          </a:p>
        </p:txBody>
      </p:sp>
    </p:spTree>
    <p:extLst>
      <p:ext uri="{BB962C8B-B14F-4D97-AF65-F5344CB8AC3E}">
        <p14:creationId xmlns:p14="http://schemas.microsoft.com/office/powerpoint/2010/main" val="1721090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E03C9-0AA7-4F92-AD4C-7852EF9BA1C4}"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2C87F-2E59-42F1-9D7F-9B03CFC02B40}"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71762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E03C9-0AA7-4F92-AD4C-7852EF9BA1C4}"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2C87F-2E59-42F1-9D7F-9B03CFC02B40}" type="slidenum">
              <a:rPr lang="en-US" smtClean="0"/>
              <a:t>‹#›</a:t>
            </a:fld>
            <a:endParaRPr lang="en-US"/>
          </a:p>
        </p:txBody>
      </p:sp>
    </p:spTree>
    <p:extLst>
      <p:ext uri="{BB962C8B-B14F-4D97-AF65-F5344CB8AC3E}">
        <p14:creationId xmlns:p14="http://schemas.microsoft.com/office/powerpoint/2010/main" val="933463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BE03C9-0AA7-4F92-AD4C-7852EF9BA1C4}"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2C87F-2E59-42F1-9D7F-9B03CFC02B40}" type="slidenum">
              <a:rPr lang="en-US" smtClean="0"/>
              <a:t>‹#›</a:t>
            </a:fld>
            <a:endParaRPr lang="en-US"/>
          </a:p>
        </p:txBody>
      </p:sp>
    </p:spTree>
    <p:extLst>
      <p:ext uri="{BB962C8B-B14F-4D97-AF65-F5344CB8AC3E}">
        <p14:creationId xmlns:p14="http://schemas.microsoft.com/office/powerpoint/2010/main" val="3295696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BE03C9-0AA7-4F92-AD4C-7852EF9BA1C4}"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2C87F-2E59-42F1-9D7F-9B03CFC02B40}" type="slidenum">
              <a:rPr lang="en-US" smtClean="0"/>
              <a:t>‹#›</a:t>
            </a:fld>
            <a:endParaRPr lang="en-US"/>
          </a:p>
        </p:txBody>
      </p:sp>
    </p:spTree>
    <p:extLst>
      <p:ext uri="{BB962C8B-B14F-4D97-AF65-F5344CB8AC3E}">
        <p14:creationId xmlns:p14="http://schemas.microsoft.com/office/powerpoint/2010/main" val="78972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BE03C9-0AA7-4F92-AD4C-7852EF9BA1C4}"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2C87F-2E59-42F1-9D7F-9B03CFC02B40}" type="slidenum">
              <a:rPr lang="en-US" smtClean="0"/>
              <a:t>‹#›</a:t>
            </a:fld>
            <a:endParaRPr lang="en-US"/>
          </a:p>
        </p:txBody>
      </p:sp>
    </p:spTree>
    <p:extLst>
      <p:ext uri="{BB962C8B-B14F-4D97-AF65-F5344CB8AC3E}">
        <p14:creationId xmlns:p14="http://schemas.microsoft.com/office/powerpoint/2010/main" val="31181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E03C9-0AA7-4F92-AD4C-7852EF9BA1C4}"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2C87F-2E59-42F1-9D7F-9B03CFC02B40}" type="slidenum">
              <a:rPr lang="en-US" smtClean="0"/>
              <a:t>‹#›</a:t>
            </a:fld>
            <a:endParaRPr lang="en-US"/>
          </a:p>
        </p:txBody>
      </p:sp>
    </p:spTree>
    <p:extLst>
      <p:ext uri="{BB962C8B-B14F-4D97-AF65-F5344CB8AC3E}">
        <p14:creationId xmlns:p14="http://schemas.microsoft.com/office/powerpoint/2010/main" val="24411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BE03C9-0AA7-4F92-AD4C-7852EF9BA1C4}"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2C87F-2E59-42F1-9D7F-9B03CFC02B40}" type="slidenum">
              <a:rPr lang="en-US" smtClean="0"/>
              <a:t>‹#›</a:t>
            </a:fld>
            <a:endParaRPr lang="en-US"/>
          </a:p>
        </p:txBody>
      </p:sp>
    </p:spTree>
    <p:extLst>
      <p:ext uri="{BB962C8B-B14F-4D97-AF65-F5344CB8AC3E}">
        <p14:creationId xmlns:p14="http://schemas.microsoft.com/office/powerpoint/2010/main" val="388869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BE03C9-0AA7-4F92-AD4C-7852EF9BA1C4}" type="datetimeFigureOut">
              <a:rPr lang="en-US" smtClean="0"/>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2C87F-2E59-42F1-9D7F-9B03CFC02B40}" type="slidenum">
              <a:rPr lang="en-US" smtClean="0"/>
              <a:t>‹#›</a:t>
            </a:fld>
            <a:endParaRPr lang="en-US"/>
          </a:p>
        </p:txBody>
      </p:sp>
    </p:spTree>
    <p:extLst>
      <p:ext uri="{BB962C8B-B14F-4D97-AF65-F5344CB8AC3E}">
        <p14:creationId xmlns:p14="http://schemas.microsoft.com/office/powerpoint/2010/main" val="151179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BE03C9-0AA7-4F92-AD4C-7852EF9BA1C4}" type="datetimeFigureOut">
              <a:rPr lang="en-US" smtClean="0"/>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2C87F-2E59-42F1-9D7F-9B03CFC02B40}" type="slidenum">
              <a:rPr lang="en-US" smtClean="0"/>
              <a:t>‹#›</a:t>
            </a:fld>
            <a:endParaRPr lang="en-US"/>
          </a:p>
        </p:txBody>
      </p:sp>
    </p:spTree>
    <p:extLst>
      <p:ext uri="{BB962C8B-B14F-4D97-AF65-F5344CB8AC3E}">
        <p14:creationId xmlns:p14="http://schemas.microsoft.com/office/powerpoint/2010/main" val="247844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E03C9-0AA7-4F92-AD4C-7852EF9BA1C4}" type="datetimeFigureOut">
              <a:rPr lang="en-US" smtClean="0"/>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02C87F-2E59-42F1-9D7F-9B03CFC02B40}" type="slidenum">
              <a:rPr lang="en-US" smtClean="0"/>
              <a:t>‹#›</a:t>
            </a:fld>
            <a:endParaRPr lang="en-US"/>
          </a:p>
        </p:txBody>
      </p:sp>
    </p:spTree>
    <p:extLst>
      <p:ext uri="{BB962C8B-B14F-4D97-AF65-F5344CB8AC3E}">
        <p14:creationId xmlns:p14="http://schemas.microsoft.com/office/powerpoint/2010/main" val="1289344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1BE03C9-0AA7-4F92-AD4C-7852EF9BA1C4}"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2C87F-2E59-42F1-9D7F-9B03CFC02B40}" type="slidenum">
              <a:rPr lang="en-US" smtClean="0"/>
              <a:t>‹#›</a:t>
            </a:fld>
            <a:endParaRPr lang="en-US"/>
          </a:p>
        </p:txBody>
      </p:sp>
    </p:spTree>
    <p:extLst>
      <p:ext uri="{BB962C8B-B14F-4D97-AF65-F5344CB8AC3E}">
        <p14:creationId xmlns:p14="http://schemas.microsoft.com/office/powerpoint/2010/main" val="357898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BE03C9-0AA7-4F92-AD4C-7852EF9BA1C4}"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2C87F-2E59-42F1-9D7F-9B03CFC02B40}" type="slidenum">
              <a:rPr lang="en-US" smtClean="0"/>
              <a:t>‹#›</a:t>
            </a:fld>
            <a:endParaRPr lang="en-US"/>
          </a:p>
        </p:txBody>
      </p:sp>
    </p:spTree>
    <p:extLst>
      <p:ext uri="{BB962C8B-B14F-4D97-AF65-F5344CB8AC3E}">
        <p14:creationId xmlns:p14="http://schemas.microsoft.com/office/powerpoint/2010/main" val="205894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BE03C9-0AA7-4F92-AD4C-7852EF9BA1C4}" type="datetimeFigureOut">
              <a:rPr lang="en-US" smtClean="0"/>
              <a:t>5/1/2020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E02C87F-2E59-42F1-9D7F-9B03CFC02B40}" type="slidenum">
              <a:rPr lang="en-US" smtClean="0"/>
              <a:t>‹#›</a:t>
            </a:fld>
            <a:endParaRPr lang="en-US"/>
          </a:p>
        </p:txBody>
      </p:sp>
    </p:spTree>
    <p:extLst>
      <p:ext uri="{BB962C8B-B14F-4D97-AF65-F5344CB8AC3E}">
        <p14:creationId xmlns:p14="http://schemas.microsoft.com/office/powerpoint/2010/main" val="113030637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Inside The Human Body Systems</a:t>
            </a:r>
          </a:p>
        </p:txBody>
      </p:sp>
    </p:spTree>
    <p:extLst>
      <p:ext uri="{BB962C8B-B14F-4D97-AF65-F5344CB8AC3E}">
        <p14:creationId xmlns:p14="http://schemas.microsoft.com/office/powerpoint/2010/main" val="185945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347714" cy="762000"/>
          </a:xfrm>
        </p:spPr>
        <p:txBody>
          <a:bodyPr/>
          <a:lstStyle/>
          <a:p>
            <a:r>
              <a:rPr lang="en-US" dirty="0"/>
              <a:t>The Excretory System</a:t>
            </a:r>
          </a:p>
        </p:txBody>
      </p:sp>
      <p:pic>
        <p:nvPicPr>
          <p:cNvPr id="5" name="Content Placeholder 4" descr="Illustration of the excretory system"/>
          <p:cNvPicPr>
            <a:picLocks noGrp="1" noChangeAspect="1"/>
          </p:cNvPicPr>
          <p:nvPr>
            <p:ph sz="half" idx="1"/>
          </p:nvPr>
        </p:nvPicPr>
        <p:blipFill>
          <a:blip r:embed="rId3"/>
          <a:stretch>
            <a:fillRect/>
          </a:stretch>
        </p:blipFill>
        <p:spPr>
          <a:xfrm>
            <a:off x="457200" y="1447800"/>
            <a:ext cx="3048000" cy="4572001"/>
          </a:xfrm>
          <a:prstGeom prst="rect">
            <a:avLst/>
          </a:prstGeom>
        </p:spPr>
      </p:pic>
      <p:sp>
        <p:nvSpPr>
          <p:cNvPr id="4" name="Content Placeholder 3"/>
          <p:cNvSpPr>
            <a:spLocks noGrp="1"/>
          </p:cNvSpPr>
          <p:nvPr>
            <p:ph sz="half" idx="2"/>
          </p:nvPr>
        </p:nvSpPr>
        <p:spPr>
          <a:xfrm>
            <a:off x="3810000" y="914400"/>
            <a:ext cx="4800600" cy="5715000"/>
          </a:xfrm>
        </p:spPr>
        <p:txBody>
          <a:bodyPr>
            <a:normAutofit fontScale="85000" lnSpcReduction="20000"/>
          </a:bodyPr>
          <a:lstStyle/>
          <a:p>
            <a:pPr lvl="0">
              <a:buClr>
                <a:srgbClr val="E32D91"/>
              </a:buClr>
            </a:pPr>
            <a:r>
              <a:rPr lang="en-US" sz="1700" dirty="0">
                <a:solidFill>
                  <a:prstClr val="white">
                    <a:lumMod val="75000"/>
                    <a:lumOff val="25000"/>
                  </a:prstClr>
                </a:solidFill>
              </a:rPr>
              <a:t>Function : rid the body of wastes, including excess water and salts</a:t>
            </a:r>
          </a:p>
          <a:p>
            <a:pPr marL="0" lvl="0" indent="0">
              <a:buClr>
                <a:srgbClr val="E32D91"/>
              </a:buClr>
              <a:buNone/>
            </a:pPr>
            <a:endParaRPr lang="en-US" sz="1700" dirty="0">
              <a:solidFill>
                <a:prstClr val="white">
                  <a:lumMod val="75000"/>
                  <a:lumOff val="25000"/>
                </a:prstClr>
              </a:solidFill>
            </a:endParaRPr>
          </a:p>
          <a:p>
            <a:pPr marL="0" lvl="0" indent="0">
              <a:buClr>
                <a:srgbClr val="E32D91"/>
              </a:buClr>
              <a:buNone/>
            </a:pPr>
            <a:r>
              <a:rPr lang="en-US" sz="1700" dirty="0">
                <a:solidFill>
                  <a:prstClr val="white">
                    <a:lumMod val="75000"/>
                    <a:lumOff val="25000"/>
                  </a:prstClr>
                </a:solidFill>
              </a:rPr>
              <a:t>Major Organs and Their Functions</a:t>
            </a:r>
          </a:p>
          <a:p>
            <a:pPr lvl="0">
              <a:buClr>
                <a:srgbClr val="E32D91"/>
              </a:buClr>
            </a:pPr>
            <a:r>
              <a:rPr lang="en-US" sz="1700" b="1" dirty="0">
                <a:solidFill>
                  <a:prstClr val="white">
                    <a:lumMod val="75000"/>
                    <a:lumOff val="25000"/>
                  </a:prstClr>
                </a:solidFill>
              </a:rPr>
              <a:t>Kidneys</a:t>
            </a:r>
            <a:r>
              <a:rPr lang="en-US" sz="1700" dirty="0">
                <a:solidFill>
                  <a:prstClr val="white">
                    <a:lumMod val="75000"/>
                    <a:lumOff val="25000"/>
                  </a:prstClr>
                </a:solidFill>
              </a:rPr>
              <a:t> – the main organs of the excretory system blood Filled waste  enters the kidney and the kidney filters out urea, excess water and other waste products making </a:t>
            </a:r>
            <a:r>
              <a:rPr lang="en-US" sz="1700" b="1" u="sng" dirty="0">
                <a:solidFill>
                  <a:prstClr val="white">
                    <a:lumMod val="75000"/>
                    <a:lumOff val="25000"/>
                  </a:prstClr>
                </a:solidFill>
              </a:rPr>
              <a:t>urine</a:t>
            </a:r>
            <a:r>
              <a:rPr lang="en-US" sz="1700" dirty="0">
                <a:solidFill>
                  <a:prstClr val="white">
                    <a:lumMod val="75000"/>
                    <a:lumOff val="25000"/>
                  </a:prstClr>
                </a:solidFill>
              </a:rPr>
              <a:t>.</a:t>
            </a:r>
          </a:p>
          <a:p>
            <a:pPr lvl="0">
              <a:buClr>
                <a:srgbClr val="E32D91"/>
              </a:buClr>
            </a:pPr>
            <a:endParaRPr lang="en-US" sz="1700" dirty="0">
              <a:solidFill>
                <a:prstClr val="white">
                  <a:lumMod val="75000"/>
                  <a:lumOff val="25000"/>
                </a:prstClr>
              </a:solidFill>
            </a:endParaRPr>
          </a:p>
          <a:p>
            <a:pPr lvl="0">
              <a:buClr>
                <a:srgbClr val="E32D91"/>
              </a:buClr>
            </a:pPr>
            <a:r>
              <a:rPr lang="en-US" sz="1700" dirty="0">
                <a:solidFill>
                  <a:prstClr val="white">
                    <a:lumMod val="75000"/>
                    <a:lumOff val="25000"/>
                  </a:prstClr>
                </a:solidFill>
              </a:rPr>
              <a:t> </a:t>
            </a:r>
            <a:r>
              <a:rPr lang="en-US" sz="1700" b="1" dirty="0">
                <a:solidFill>
                  <a:prstClr val="white">
                    <a:lumMod val="75000"/>
                    <a:lumOff val="25000"/>
                  </a:prstClr>
                </a:solidFill>
              </a:rPr>
              <a:t>Ureter</a:t>
            </a:r>
            <a:r>
              <a:rPr lang="en-US" sz="1700" dirty="0">
                <a:solidFill>
                  <a:prstClr val="white">
                    <a:lumMod val="75000"/>
                    <a:lumOff val="25000"/>
                  </a:prstClr>
                </a:solidFill>
              </a:rPr>
              <a:t>- A tube that carries urine from the kidney to the urinary bladder.</a:t>
            </a:r>
          </a:p>
          <a:p>
            <a:pPr lvl="0">
              <a:buClr>
                <a:srgbClr val="E32D91"/>
              </a:buClr>
            </a:pPr>
            <a:endParaRPr lang="en-US" sz="1700" dirty="0">
              <a:solidFill>
                <a:prstClr val="white">
                  <a:lumMod val="75000"/>
                  <a:lumOff val="25000"/>
                </a:prstClr>
              </a:solidFill>
            </a:endParaRPr>
          </a:p>
          <a:p>
            <a:pPr lvl="0">
              <a:buClr>
                <a:srgbClr val="E32D91"/>
              </a:buClr>
            </a:pPr>
            <a:r>
              <a:rPr lang="en-US" sz="1700" b="1" dirty="0">
                <a:solidFill>
                  <a:prstClr val="white">
                    <a:lumMod val="75000"/>
                    <a:lumOff val="25000"/>
                  </a:prstClr>
                </a:solidFill>
              </a:rPr>
              <a:t>Urethra</a:t>
            </a:r>
            <a:r>
              <a:rPr lang="en-US" sz="1700" dirty="0">
                <a:solidFill>
                  <a:prstClr val="white">
                    <a:lumMod val="75000"/>
                    <a:lumOff val="25000"/>
                  </a:prstClr>
                </a:solidFill>
              </a:rPr>
              <a:t> – a tube that carries urine out the body</a:t>
            </a:r>
          </a:p>
          <a:p>
            <a:pPr marL="0" lvl="0" indent="0">
              <a:buClr>
                <a:srgbClr val="E32D91"/>
              </a:buClr>
              <a:buNone/>
            </a:pPr>
            <a:endParaRPr lang="en-US" sz="1700" dirty="0">
              <a:solidFill>
                <a:prstClr val="white">
                  <a:lumMod val="75000"/>
                  <a:lumOff val="25000"/>
                </a:prstClr>
              </a:solidFill>
            </a:endParaRPr>
          </a:p>
          <a:p>
            <a:pPr lvl="0">
              <a:buClr>
                <a:srgbClr val="E32D91"/>
              </a:buClr>
            </a:pPr>
            <a:r>
              <a:rPr lang="en-US" sz="1700" b="1" dirty="0">
                <a:solidFill>
                  <a:prstClr val="white">
                    <a:lumMod val="75000"/>
                    <a:lumOff val="25000"/>
                  </a:prstClr>
                </a:solidFill>
              </a:rPr>
              <a:t>Rectum</a:t>
            </a:r>
            <a:r>
              <a:rPr lang="en-US" sz="1700" dirty="0">
                <a:solidFill>
                  <a:prstClr val="white">
                    <a:lumMod val="75000"/>
                    <a:lumOff val="25000"/>
                  </a:prstClr>
                </a:solidFill>
              </a:rPr>
              <a:t> – solid (food) waste travels out of the body through  the rectum</a:t>
            </a:r>
          </a:p>
          <a:p>
            <a:pPr lvl="0">
              <a:buClr>
                <a:srgbClr val="E32D91"/>
              </a:buClr>
            </a:pPr>
            <a:endParaRPr lang="en-US" sz="1700" dirty="0">
              <a:solidFill>
                <a:prstClr val="white">
                  <a:lumMod val="75000"/>
                  <a:lumOff val="25000"/>
                </a:prstClr>
              </a:solidFill>
            </a:endParaRPr>
          </a:p>
          <a:p>
            <a:pPr lvl="0">
              <a:buClr>
                <a:srgbClr val="E32D91"/>
              </a:buClr>
            </a:pPr>
            <a:r>
              <a:rPr lang="en-US" sz="1700" b="1" dirty="0">
                <a:solidFill>
                  <a:prstClr val="white">
                    <a:lumMod val="75000"/>
                    <a:lumOff val="25000"/>
                  </a:prstClr>
                </a:solidFill>
              </a:rPr>
              <a:t>Skin</a:t>
            </a:r>
            <a:r>
              <a:rPr lang="en-US" sz="1700" dirty="0">
                <a:solidFill>
                  <a:prstClr val="white">
                    <a:lumMod val="75000"/>
                    <a:lumOff val="25000"/>
                  </a:prstClr>
                </a:solidFill>
              </a:rPr>
              <a:t> – sweat glands remove excess water and salts from the body</a:t>
            </a:r>
          </a:p>
          <a:p>
            <a:pPr marL="0" lvl="0" indent="0">
              <a:buClr>
                <a:srgbClr val="E32D91"/>
              </a:buClr>
              <a:buNone/>
            </a:pPr>
            <a:r>
              <a:rPr lang="en-US" sz="1700" dirty="0">
                <a:solidFill>
                  <a:prstClr val="white">
                    <a:lumMod val="75000"/>
                    <a:lumOff val="25000"/>
                  </a:prstClr>
                </a:solidFill>
              </a:rPr>
              <a:t>( perspiration- liquid waste that leaves the body through the skin and control the body temperature)</a:t>
            </a:r>
          </a:p>
          <a:p>
            <a:pPr lvl="0">
              <a:buClr>
                <a:srgbClr val="E32D91"/>
              </a:buClr>
            </a:pPr>
            <a:r>
              <a:rPr lang="en-US" sz="1700" b="1" dirty="0">
                <a:solidFill>
                  <a:prstClr val="white">
                    <a:lumMod val="75000"/>
                    <a:lumOff val="25000"/>
                  </a:prstClr>
                </a:solidFill>
              </a:rPr>
              <a:t>Lungs</a:t>
            </a:r>
            <a:r>
              <a:rPr lang="en-US" sz="1700" dirty="0">
                <a:solidFill>
                  <a:prstClr val="white">
                    <a:lumMod val="75000"/>
                    <a:lumOff val="25000"/>
                  </a:prstClr>
                </a:solidFill>
              </a:rPr>
              <a:t> – expel the waste gas carbon dioxide</a:t>
            </a:r>
          </a:p>
          <a:p>
            <a:endParaRPr lang="en-US" dirty="0"/>
          </a:p>
        </p:txBody>
      </p:sp>
    </p:spTree>
    <p:extLst>
      <p:ext uri="{BB962C8B-B14F-4D97-AF65-F5344CB8AC3E}">
        <p14:creationId xmlns:p14="http://schemas.microsoft.com/office/powerpoint/2010/main" val="288103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347714" cy="762000"/>
          </a:xfrm>
        </p:spPr>
        <p:txBody>
          <a:bodyPr/>
          <a:lstStyle/>
          <a:p>
            <a:r>
              <a:rPr lang="en-US" dirty="0"/>
              <a:t>The Nervous System</a:t>
            </a:r>
          </a:p>
        </p:txBody>
      </p:sp>
      <p:pic>
        <p:nvPicPr>
          <p:cNvPr id="5" name="Content Placeholder 4" descr="DIagram of the human nervous system"/>
          <p:cNvPicPr>
            <a:picLocks noGrp="1" noChangeAspect="1"/>
          </p:cNvPicPr>
          <p:nvPr>
            <p:ph sz="half" idx="1"/>
          </p:nvPr>
        </p:nvPicPr>
        <p:blipFill>
          <a:blip r:embed="rId3"/>
          <a:stretch>
            <a:fillRect/>
          </a:stretch>
        </p:blipFill>
        <p:spPr>
          <a:xfrm>
            <a:off x="457200" y="1524000"/>
            <a:ext cx="3336168" cy="4572000"/>
          </a:xfrm>
          <a:prstGeom prst="rect">
            <a:avLst/>
          </a:prstGeom>
        </p:spPr>
      </p:pic>
      <p:sp>
        <p:nvSpPr>
          <p:cNvPr id="4" name="Content Placeholder 3"/>
          <p:cNvSpPr>
            <a:spLocks noGrp="1"/>
          </p:cNvSpPr>
          <p:nvPr>
            <p:ph sz="half" idx="2"/>
          </p:nvPr>
        </p:nvSpPr>
        <p:spPr>
          <a:xfrm>
            <a:off x="4038600" y="838200"/>
            <a:ext cx="4648200" cy="5791200"/>
          </a:xfrm>
        </p:spPr>
        <p:txBody>
          <a:bodyPr>
            <a:normAutofit fontScale="92500" lnSpcReduction="20000"/>
          </a:bodyPr>
          <a:lstStyle/>
          <a:p>
            <a:pPr lvl="0">
              <a:buClr>
                <a:srgbClr val="E32D91"/>
              </a:buClr>
            </a:pPr>
            <a:r>
              <a:rPr lang="en-US" sz="1700" b="1" dirty="0">
                <a:solidFill>
                  <a:prstClr val="white">
                    <a:lumMod val="75000"/>
                    <a:lumOff val="25000"/>
                  </a:prstClr>
                </a:solidFill>
              </a:rPr>
              <a:t>Function:  </a:t>
            </a:r>
            <a:r>
              <a:rPr lang="en-US" sz="1700" dirty="0">
                <a:solidFill>
                  <a:prstClr val="white">
                    <a:lumMod val="75000"/>
                    <a:lumOff val="25000"/>
                  </a:prstClr>
                </a:solidFill>
              </a:rPr>
              <a:t>coordinate the body’s response to changes in its internal and external environment</a:t>
            </a:r>
          </a:p>
          <a:p>
            <a:pPr marL="0" lvl="0" indent="0">
              <a:buClr>
                <a:srgbClr val="E32D91"/>
              </a:buClr>
              <a:buNone/>
            </a:pPr>
            <a:r>
              <a:rPr lang="en-US" sz="1700" b="1" dirty="0">
                <a:solidFill>
                  <a:prstClr val="white">
                    <a:lumMod val="75000"/>
                    <a:lumOff val="25000"/>
                  </a:prstClr>
                </a:solidFill>
              </a:rPr>
              <a:t>Two parts of nervous system</a:t>
            </a:r>
          </a:p>
          <a:p>
            <a:pPr marL="0" lvl="0" indent="0">
              <a:buClr>
                <a:srgbClr val="E32D91"/>
              </a:buClr>
              <a:buNone/>
            </a:pPr>
            <a:r>
              <a:rPr lang="en-US" sz="1700" b="1" dirty="0">
                <a:solidFill>
                  <a:prstClr val="white">
                    <a:lumMod val="75000"/>
                    <a:lumOff val="25000"/>
                  </a:prstClr>
                </a:solidFill>
              </a:rPr>
              <a:t>1. Central Nervous system –</a:t>
            </a:r>
          </a:p>
          <a:p>
            <a:pPr marL="0" lvl="0" indent="0">
              <a:buClr>
                <a:srgbClr val="E32D91"/>
              </a:buClr>
              <a:buNone/>
            </a:pPr>
            <a:r>
              <a:rPr lang="en-US" sz="1700" dirty="0">
                <a:solidFill>
                  <a:prstClr val="white">
                    <a:lumMod val="75000"/>
                    <a:lumOff val="25000"/>
                  </a:prstClr>
                </a:solidFill>
              </a:rPr>
              <a:t>Made up of brain and spinal cord, control all activities of the body </a:t>
            </a:r>
          </a:p>
          <a:p>
            <a:pPr marL="0" lvl="0" indent="0">
              <a:buClr>
                <a:srgbClr val="E32D91"/>
              </a:buClr>
              <a:buNone/>
            </a:pPr>
            <a:endParaRPr lang="en-US" sz="1700" dirty="0">
              <a:solidFill>
                <a:prstClr val="white">
                  <a:lumMod val="75000"/>
                  <a:lumOff val="25000"/>
                </a:prstClr>
              </a:solidFill>
            </a:endParaRPr>
          </a:p>
          <a:p>
            <a:pPr marL="0" lvl="0" indent="0">
              <a:buClr>
                <a:srgbClr val="E32D91"/>
              </a:buClr>
              <a:buNone/>
            </a:pPr>
            <a:r>
              <a:rPr lang="en-US" sz="1700" b="1" dirty="0">
                <a:solidFill>
                  <a:prstClr val="white">
                    <a:lumMod val="75000"/>
                    <a:lumOff val="25000"/>
                  </a:prstClr>
                </a:solidFill>
              </a:rPr>
              <a:t>2. Peripheral Nervous System-</a:t>
            </a:r>
          </a:p>
          <a:p>
            <a:pPr marL="0" lvl="0" indent="0">
              <a:buClr>
                <a:srgbClr val="E32D91"/>
              </a:buClr>
              <a:buNone/>
            </a:pPr>
            <a:r>
              <a:rPr lang="en-US" sz="1700" dirty="0">
                <a:solidFill>
                  <a:prstClr val="white">
                    <a:lumMod val="75000"/>
                    <a:lumOff val="25000"/>
                  </a:prstClr>
                </a:solidFill>
              </a:rPr>
              <a:t>Made up of all the nerves outside of CNS, and carries messages between CNS to all parts of the body</a:t>
            </a:r>
          </a:p>
          <a:p>
            <a:pPr marL="0" lvl="0" indent="0">
              <a:buClr>
                <a:srgbClr val="E32D91"/>
              </a:buClr>
              <a:buNone/>
            </a:pPr>
            <a:endParaRPr lang="en-US" sz="1700" dirty="0">
              <a:solidFill>
                <a:prstClr val="white">
                  <a:lumMod val="75000"/>
                  <a:lumOff val="25000"/>
                </a:prstClr>
              </a:solidFill>
            </a:endParaRPr>
          </a:p>
          <a:p>
            <a:pPr marL="0" lvl="0" indent="0">
              <a:buClr>
                <a:srgbClr val="E32D91"/>
              </a:buClr>
              <a:buNone/>
            </a:pPr>
            <a:r>
              <a:rPr lang="en-US" sz="1700" b="1" dirty="0">
                <a:solidFill>
                  <a:prstClr val="white">
                    <a:lumMod val="75000"/>
                    <a:lumOff val="25000"/>
                  </a:prstClr>
                </a:solidFill>
              </a:rPr>
              <a:t>Major Organs and Their Functions</a:t>
            </a:r>
          </a:p>
          <a:p>
            <a:pPr lvl="0">
              <a:buClr>
                <a:srgbClr val="E32D91"/>
              </a:buClr>
            </a:pPr>
            <a:r>
              <a:rPr lang="en-US" sz="1700" b="1" dirty="0">
                <a:solidFill>
                  <a:prstClr val="white">
                    <a:lumMod val="75000"/>
                    <a:lumOff val="25000"/>
                  </a:prstClr>
                </a:solidFill>
              </a:rPr>
              <a:t>Brain</a:t>
            </a:r>
            <a:r>
              <a:rPr lang="en-US" sz="1700" dirty="0">
                <a:solidFill>
                  <a:prstClr val="white">
                    <a:lumMod val="75000"/>
                    <a:lumOff val="25000"/>
                  </a:prstClr>
                </a:solidFill>
              </a:rPr>
              <a:t> – control center of the body for actions, thoughts and emotions </a:t>
            </a:r>
          </a:p>
          <a:p>
            <a:pPr lvl="0">
              <a:buClr>
                <a:srgbClr val="E32D91"/>
              </a:buClr>
            </a:pPr>
            <a:r>
              <a:rPr lang="en-US" sz="1700" b="1" dirty="0">
                <a:solidFill>
                  <a:prstClr val="white">
                    <a:lumMod val="75000"/>
                    <a:lumOff val="25000"/>
                  </a:prstClr>
                </a:solidFill>
              </a:rPr>
              <a:t>Spinal Cord </a:t>
            </a:r>
            <a:r>
              <a:rPr lang="en-US" sz="1700" dirty="0">
                <a:solidFill>
                  <a:prstClr val="white">
                    <a:lumMod val="75000"/>
                    <a:lumOff val="25000"/>
                  </a:prstClr>
                </a:solidFill>
              </a:rPr>
              <a:t>– sends instructions from the brain to the rest of the body</a:t>
            </a:r>
          </a:p>
          <a:p>
            <a:pPr lvl="0">
              <a:buClr>
                <a:srgbClr val="E32D91"/>
              </a:buClr>
            </a:pPr>
            <a:r>
              <a:rPr lang="en-US" sz="1700" b="1" dirty="0">
                <a:solidFill>
                  <a:prstClr val="white">
                    <a:lumMod val="75000"/>
                    <a:lumOff val="25000"/>
                  </a:prstClr>
                </a:solidFill>
              </a:rPr>
              <a:t>Nerves</a:t>
            </a:r>
            <a:r>
              <a:rPr lang="en-US" sz="1700" dirty="0">
                <a:solidFill>
                  <a:prstClr val="white">
                    <a:lumMod val="75000"/>
                    <a:lumOff val="25000"/>
                  </a:prstClr>
                </a:solidFill>
              </a:rPr>
              <a:t> – conduct impulses to muscle cells throughout the body</a:t>
            </a:r>
          </a:p>
          <a:p>
            <a:endParaRPr lang="en-US" dirty="0"/>
          </a:p>
        </p:txBody>
      </p:sp>
    </p:spTree>
    <p:extLst>
      <p:ext uri="{BB962C8B-B14F-4D97-AF65-F5344CB8AC3E}">
        <p14:creationId xmlns:p14="http://schemas.microsoft.com/office/powerpoint/2010/main" val="123118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347714" cy="762000"/>
          </a:xfrm>
        </p:spPr>
        <p:txBody>
          <a:bodyPr/>
          <a:lstStyle/>
          <a:p>
            <a:r>
              <a:rPr lang="en-US" dirty="0"/>
              <a:t>The Immune System</a:t>
            </a:r>
          </a:p>
        </p:txBody>
      </p:sp>
      <p:pic>
        <p:nvPicPr>
          <p:cNvPr id="5" name="Content Placeholder 4" descr="Diagram of the human immune system"/>
          <p:cNvPicPr>
            <a:picLocks noGrp="1" noChangeAspect="1"/>
          </p:cNvPicPr>
          <p:nvPr>
            <p:ph sz="half" idx="1"/>
          </p:nvPr>
        </p:nvPicPr>
        <p:blipFill>
          <a:blip r:embed="rId3"/>
          <a:stretch>
            <a:fillRect/>
          </a:stretch>
        </p:blipFill>
        <p:spPr>
          <a:xfrm>
            <a:off x="511145" y="1360487"/>
            <a:ext cx="3508680" cy="4899025"/>
          </a:xfrm>
          <a:prstGeom prst="rect">
            <a:avLst/>
          </a:prstGeom>
        </p:spPr>
      </p:pic>
      <p:sp>
        <p:nvSpPr>
          <p:cNvPr id="4" name="Content Placeholder 3"/>
          <p:cNvSpPr>
            <a:spLocks noGrp="1"/>
          </p:cNvSpPr>
          <p:nvPr>
            <p:ph sz="half" idx="2"/>
          </p:nvPr>
        </p:nvSpPr>
        <p:spPr>
          <a:xfrm>
            <a:off x="4191000" y="914400"/>
            <a:ext cx="4512796" cy="5715000"/>
          </a:xfrm>
        </p:spPr>
        <p:txBody>
          <a:bodyPr>
            <a:normAutofit fontScale="92500" lnSpcReduction="10000"/>
          </a:bodyPr>
          <a:lstStyle/>
          <a:p>
            <a:pPr lvl="0">
              <a:buClr>
                <a:srgbClr val="E32D91"/>
              </a:buClr>
            </a:pPr>
            <a:r>
              <a:rPr lang="en-US" sz="1500" dirty="0">
                <a:solidFill>
                  <a:prstClr val="white">
                    <a:lumMod val="75000"/>
                    <a:lumOff val="25000"/>
                  </a:prstClr>
                </a:solidFill>
              </a:rPr>
              <a:t>The immune system helps to protect us against diseases caused by tiny invaders (called pathogens) such as viruses, bacteria, and parasites. The immune system is made up of specialized organs, cells, and tissues that all work together to destroy these invaders. </a:t>
            </a:r>
          </a:p>
          <a:p>
            <a:pPr lvl="0">
              <a:buClr>
                <a:srgbClr val="E32D91"/>
              </a:buClr>
            </a:pPr>
            <a:r>
              <a:rPr lang="en-US" sz="1500" dirty="0">
                <a:solidFill>
                  <a:prstClr val="white">
                    <a:lumMod val="75000"/>
                    <a:lumOff val="25000"/>
                  </a:prstClr>
                </a:solidFill>
              </a:rPr>
              <a:t>Spleen-the organ that is responsible for both the storage and purification of red blood cells. purifies the blood and helps the immune system to recognize and attack foreign pathogens and allergens</a:t>
            </a:r>
          </a:p>
          <a:p>
            <a:pPr lvl="0">
              <a:buClr>
                <a:srgbClr val="E32D91"/>
              </a:buClr>
            </a:pPr>
            <a:r>
              <a:rPr lang="en-US" sz="1500" dirty="0">
                <a:solidFill>
                  <a:prstClr val="white">
                    <a:lumMod val="75000"/>
                    <a:lumOff val="25000"/>
                  </a:prstClr>
                </a:solidFill>
              </a:rPr>
              <a:t>Lymph nodes-help your body recognize and fight germs, infections, and other foreign substances.</a:t>
            </a:r>
          </a:p>
          <a:p>
            <a:pPr lvl="0">
              <a:buClr>
                <a:srgbClr val="E32D91"/>
              </a:buClr>
            </a:pPr>
            <a:r>
              <a:rPr lang="en-US" sz="1500" dirty="0">
                <a:solidFill>
                  <a:prstClr val="white">
                    <a:lumMod val="75000"/>
                    <a:lumOff val="25000"/>
                  </a:prstClr>
                </a:solidFill>
              </a:rPr>
              <a:t>Thymus- produces immune cells called T-lymphocytes. These special T-cells protect the body against foreign pathogens such as bacteria and viruses.</a:t>
            </a:r>
          </a:p>
          <a:p>
            <a:pPr lvl="0">
              <a:buClr>
                <a:srgbClr val="E32D91"/>
              </a:buClr>
            </a:pPr>
            <a:r>
              <a:rPr lang="en-US" sz="1500" dirty="0">
                <a:solidFill>
                  <a:prstClr val="white">
                    <a:lumMod val="75000"/>
                    <a:lumOff val="25000"/>
                  </a:prstClr>
                </a:solidFill>
              </a:rPr>
              <a:t>Bone marrow-  produces blood cells, called red blood cells, platelets, and white blood cell.</a:t>
            </a:r>
          </a:p>
          <a:p>
            <a:pPr lvl="0">
              <a:buClr>
                <a:srgbClr val="E32D91"/>
              </a:buClr>
            </a:pPr>
            <a:r>
              <a:rPr lang="en-US" sz="1500" dirty="0">
                <a:solidFill>
                  <a:prstClr val="white">
                    <a:lumMod val="75000"/>
                    <a:lumOff val="25000"/>
                  </a:prstClr>
                </a:solidFill>
              </a:rPr>
              <a:t>White blood cells- help the body fight against infection.</a:t>
            </a:r>
          </a:p>
          <a:p>
            <a:pPr lvl="0">
              <a:buClr>
                <a:srgbClr val="E32D91"/>
              </a:buClr>
            </a:pPr>
            <a:r>
              <a:rPr lang="en-US" sz="1500" dirty="0">
                <a:solidFill>
                  <a:prstClr val="white">
                    <a:lumMod val="75000"/>
                    <a:lumOff val="25000"/>
                  </a:prstClr>
                </a:solidFill>
              </a:rPr>
              <a:t>Platelets - blood cells that coagulate (stick together) to help stop bleeding. Platelets form the scab that is formed over a small cut.</a:t>
            </a:r>
          </a:p>
          <a:p>
            <a:endParaRPr lang="en-US" dirty="0"/>
          </a:p>
        </p:txBody>
      </p:sp>
    </p:spTree>
    <p:extLst>
      <p:ext uri="{BB962C8B-B14F-4D97-AF65-F5344CB8AC3E}">
        <p14:creationId xmlns:p14="http://schemas.microsoft.com/office/powerpoint/2010/main" val="348320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867400" cy="762000"/>
          </a:xfrm>
        </p:spPr>
        <p:txBody>
          <a:bodyPr/>
          <a:lstStyle/>
          <a:p>
            <a:r>
              <a:rPr lang="en-US" dirty="0"/>
              <a:t>The Reproductive System</a:t>
            </a:r>
          </a:p>
        </p:txBody>
      </p:sp>
      <p:pic>
        <p:nvPicPr>
          <p:cNvPr id="5" name="Content Placeholder 4" descr="Diagram of the human reproductive system (male and female)"/>
          <p:cNvPicPr>
            <a:picLocks noGrp="1" noChangeAspect="1"/>
          </p:cNvPicPr>
          <p:nvPr>
            <p:ph sz="half" idx="1"/>
          </p:nvPr>
        </p:nvPicPr>
        <p:blipFill>
          <a:blip r:embed="rId2"/>
          <a:stretch>
            <a:fillRect/>
          </a:stretch>
        </p:blipFill>
        <p:spPr>
          <a:xfrm>
            <a:off x="304800" y="1676400"/>
            <a:ext cx="3679105" cy="3880773"/>
          </a:xfrm>
          <a:prstGeom prst="rect">
            <a:avLst/>
          </a:prstGeom>
        </p:spPr>
      </p:pic>
      <p:sp>
        <p:nvSpPr>
          <p:cNvPr id="4" name="Content Placeholder 3"/>
          <p:cNvSpPr>
            <a:spLocks noGrp="1"/>
          </p:cNvSpPr>
          <p:nvPr>
            <p:ph sz="half" idx="2"/>
          </p:nvPr>
        </p:nvSpPr>
        <p:spPr>
          <a:xfrm>
            <a:off x="4419600" y="1066800"/>
            <a:ext cx="4267200" cy="5334000"/>
          </a:xfrm>
        </p:spPr>
        <p:txBody>
          <a:bodyPr>
            <a:normAutofit fontScale="92500" lnSpcReduction="10000"/>
          </a:bodyPr>
          <a:lstStyle/>
          <a:p>
            <a:pPr lvl="0">
              <a:buClr>
                <a:srgbClr val="E32D91"/>
              </a:buClr>
            </a:pPr>
            <a:r>
              <a:rPr lang="en-US" dirty="0">
                <a:solidFill>
                  <a:prstClr val="white">
                    <a:lumMod val="75000"/>
                    <a:lumOff val="25000"/>
                  </a:prstClr>
                </a:solidFill>
              </a:rPr>
              <a:t>Reproductive System for producing offspring </a:t>
            </a:r>
          </a:p>
          <a:p>
            <a:pPr marL="0" lvl="0" indent="0">
              <a:buClr>
                <a:srgbClr val="E32D91"/>
              </a:buClr>
              <a:buNone/>
            </a:pPr>
            <a:r>
              <a:rPr lang="en-US" dirty="0">
                <a:solidFill>
                  <a:prstClr val="white">
                    <a:lumMod val="75000"/>
                    <a:lumOff val="25000"/>
                  </a:prstClr>
                </a:solidFill>
              </a:rPr>
              <a:t>Male </a:t>
            </a:r>
          </a:p>
          <a:p>
            <a:pPr lvl="0">
              <a:buClr>
                <a:srgbClr val="E32D91"/>
              </a:buClr>
            </a:pPr>
            <a:r>
              <a:rPr lang="en-US" dirty="0">
                <a:solidFill>
                  <a:prstClr val="white">
                    <a:lumMod val="75000"/>
                    <a:lumOff val="25000"/>
                  </a:prstClr>
                </a:solidFill>
              </a:rPr>
              <a:t>Testicles- male organs that make sperm cells.</a:t>
            </a:r>
          </a:p>
          <a:p>
            <a:pPr lvl="0">
              <a:buClr>
                <a:srgbClr val="E32D91"/>
              </a:buClr>
            </a:pPr>
            <a:r>
              <a:rPr lang="en-US" dirty="0">
                <a:solidFill>
                  <a:prstClr val="white">
                    <a:lumMod val="75000"/>
                    <a:lumOff val="25000"/>
                  </a:prstClr>
                </a:solidFill>
              </a:rPr>
              <a:t>Penis – male external sex organ</a:t>
            </a:r>
          </a:p>
          <a:p>
            <a:pPr lvl="0">
              <a:buClr>
                <a:srgbClr val="E32D91"/>
              </a:buClr>
            </a:pPr>
            <a:endParaRPr lang="en-US" dirty="0">
              <a:solidFill>
                <a:prstClr val="white">
                  <a:lumMod val="75000"/>
                  <a:lumOff val="25000"/>
                </a:prstClr>
              </a:solidFill>
            </a:endParaRPr>
          </a:p>
          <a:p>
            <a:pPr marL="0" lvl="0" indent="0">
              <a:buClr>
                <a:srgbClr val="E32D91"/>
              </a:buClr>
              <a:buNone/>
            </a:pPr>
            <a:r>
              <a:rPr lang="en-US" dirty="0">
                <a:solidFill>
                  <a:prstClr val="white">
                    <a:lumMod val="75000"/>
                    <a:lumOff val="25000"/>
                  </a:prstClr>
                </a:solidFill>
              </a:rPr>
              <a:t>Female </a:t>
            </a:r>
          </a:p>
          <a:p>
            <a:pPr lvl="0">
              <a:buClr>
                <a:srgbClr val="E32D91"/>
              </a:buClr>
            </a:pPr>
            <a:r>
              <a:rPr lang="en-US" dirty="0">
                <a:solidFill>
                  <a:prstClr val="white">
                    <a:lumMod val="75000"/>
                    <a:lumOff val="25000"/>
                  </a:prstClr>
                </a:solidFill>
              </a:rPr>
              <a:t>Ovaries- The two ovaries contain hundreds of undeveloped female sex cells called egg cells or ova</a:t>
            </a:r>
          </a:p>
          <a:p>
            <a:pPr lvl="0">
              <a:buClr>
                <a:srgbClr val="E32D91"/>
              </a:buClr>
            </a:pPr>
            <a:r>
              <a:rPr lang="en-US" dirty="0">
                <a:solidFill>
                  <a:prstClr val="white">
                    <a:lumMod val="75000"/>
                    <a:lumOff val="25000"/>
                  </a:prstClr>
                </a:solidFill>
              </a:rPr>
              <a:t>Uterus is where a baby develops until its birth</a:t>
            </a:r>
          </a:p>
          <a:p>
            <a:pPr lvl="0">
              <a:buClr>
                <a:srgbClr val="E32D91"/>
              </a:buClr>
            </a:pPr>
            <a:r>
              <a:rPr lang="en-US" dirty="0">
                <a:solidFill>
                  <a:prstClr val="white">
                    <a:lumMod val="75000"/>
                    <a:lumOff val="25000"/>
                  </a:prstClr>
                </a:solidFill>
              </a:rPr>
              <a:t>Fallopian tube- connects ovary to the uterus.  </a:t>
            </a:r>
          </a:p>
          <a:p>
            <a:pPr lvl="0">
              <a:buClr>
                <a:srgbClr val="E32D91"/>
              </a:buClr>
            </a:pPr>
            <a:r>
              <a:rPr lang="en-US" dirty="0">
                <a:solidFill>
                  <a:prstClr val="white">
                    <a:lumMod val="75000"/>
                    <a:lumOff val="25000"/>
                  </a:prstClr>
                </a:solidFill>
              </a:rPr>
              <a:t>Vagina – female sex organ</a:t>
            </a:r>
          </a:p>
          <a:p>
            <a:endParaRPr lang="en-US" dirty="0"/>
          </a:p>
        </p:txBody>
      </p:sp>
    </p:spTree>
    <p:extLst>
      <p:ext uri="{BB962C8B-B14F-4D97-AF65-F5344CB8AC3E}">
        <p14:creationId xmlns:p14="http://schemas.microsoft.com/office/powerpoint/2010/main" val="99030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15" y="609600"/>
            <a:ext cx="6347714" cy="685800"/>
          </a:xfrm>
        </p:spPr>
        <p:txBody>
          <a:bodyPr/>
          <a:lstStyle/>
          <a:p>
            <a:r>
              <a:rPr lang="en-US" dirty="0"/>
              <a:t>Levels of Organization</a:t>
            </a:r>
          </a:p>
        </p:txBody>
      </p:sp>
      <p:pic>
        <p:nvPicPr>
          <p:cNvPr id="5" name="Content Placeholder 4" descr="Image of cell, tissue, organ, system, and organisms (mouse)"/>
          <p:cNvPicPr>
            <a:picLocks noGrp="1" noChangeAspect="1"/>
          </p:cNvPicPr>
          <p:nvPr>
            <p:ph sz="half" idx="1"/>
          </p:nvPr>
        </p:nvPicPr>
        <p:blipFill>
          <a:blip r:embed="rId3"/>
          <a:stretch>
            <a:fillRect/>
          </a:stretch>
        </p:blipFill>
        <p:spPr>
          <a:xfrm>
            <a:off x="228600" y="1600200"/>
            <a:ext cx="4433486" cy="4038600"/>
          </a:xfrm>
          <a:prstGeom prst="rect">
            <a:avLst/>
          </a:prstGeom>
        </p:spPr>
      </p:pic>
      <p:sp>
        <p:nvSpPr>
          <p:cNvPr id="4" name="Content Placeholder 3"/>
          <p:cNvSpPr>
            <a:spLocks noGrp="1"/>
          </p:cNvSpPr>
          <p:nvPr>
            <p:ph sz="half" idx="2"/>
          </p:nvPr>
        </p:nvSpPr>
        <p:spPr>
          <a:xfrm>
            <a:off x="4876800" y="1600200"/>
            <a:ext cx="4038600" cy="4038600"/>
          </a:xfrm>
        </p:spPr>
        <p:txBody>
          <a:bodyPr>
            <a:normAutofit/>
          </a:bodyPr>
          <a:lstStyle/>
          <a:p>
            <a:pPr lvl="0">
              <a:buClr>
                <a:srgbClr val="E32D91"/>
              </a:buClr>
            </a:pPr>
            <a:r>
              <a:rPr lang="en-US" dirty="0">
                <a:solidFill>
                  <a:prstClr val="white">
                    <a:lumMod val="75000"/>
                    <a:lumOff val="25000"/>
                  </a:prstClr>
                </a:solidFill>
              </a:rPr>
              <a:t>The human body is organized in several levels, from the simplest to the most complex starting with. . .</a:t>
            </a:r>
          </a:p>
          <a:p>
            <a:pPr lvl="0">
              <a:buClr>
                <a:srgbClr val="E32D91"/>
              </a:buClr>
            </a:pPr>
            <a:r>
              <a:rPr lang="en-US" dirty="0">
                <a:solidFill>
                  <a:prstClr val="white">
                    <a:lumMod val="75000"/>
                    <a:lumOff val="25000"/>
                  </a:prstClr>
                </a:solidFill>
              </a:rPr>
              <a:t>Cells – the basic unit of life</a:t>
            </a:r>
          </a:p>
          <a:p>
            <a:pPr lvl="0">
              <a:buClr>
                <a:srgbClr val="E32D91"/>
              </a:buClr>
            </a:pPr>
            <a:r>
              <a:rPr lang="en-US" dirty="0">
                <a:solidFill>
                  <a:prstClr val="white">
                    <a:lumMod val="75000"/>
                    <a:lumOff val="25000"/>
                  </a:prstClr>
                </a:solidFill>
              </a:rPr>
              <a:t>Tissues – clusters of cells performing a similar function</a:t>
            </a:r>
          </a:p>
          <a:p>
            <a:pPr lvl="0">
              <a:buClr>
                <a:srgbClr val="E32D91"/>
              </a:buClr>
            </a:pPr>
            <a:r>
              <a:rPr lang="en-US" dirty="0">
                <a:solidFill>
                  <a:prstClr val="white">
                    <a:lumMod val="75000"/>
                    <a:lumOff val="25000"/>
                  </a:prstClr>
                </a:solidFill>
              </a:rPr>
              <a:t>Organs – made of tissues that perform one specific 	function</a:t>
            </a:r>
          </a:p>
          <a:p>
            <a:pPr lvl="0">
              <a:buClr>
                <a:srgbClr val="E32D91"/>
              </a:buClr>
            </a:pPr>
            <a:r>
              <a:rPr lang="en-US" dirty="0">
                <a:solidFill>
                  <a:prstClr val="white">
                    <a:lumMod val="75000"/>
                    <a:lumOff val="25000"/>
                  </a:prstClr>
                </a:solidFill>
              </a:rPr>
              <a:t>Organ Systems – groups of organs that perform a specific purpose in the human body</a:t>
            </a:r>
          </a:p>
          <a:p>
            <a:endParaRPr lang="en-US" dirty="0"/>
          </a:p>
        </p:txBody>
      </p:sp>
    </p:spTree>
    <p:extLst>
      <p:ext uri="{BB962C8B-B14F-4D97-AF65-F5344CB8AC3E}">
        <p14:creationId xmlns:p14="http://schemas.microsoft.com/office/powerpoint/2010/main" val="344748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914400"/>
          </a:xfrm>
        </p:spPr>
        <p:txBody>
          <a:bodyPr/>
          <a:lstStyle/>
          <a:p>
            <a:r>
              <a:rPr lang="en-US" dirty="0"/>
              <a:t>Homeostasis</a:t>
            </a:r>
          </a:p>
        </p:txBody>
      </p:sp>
      <p:pic>
        <p:nvPicPr>
          <p:cNvPr id="5" name="Content Placeholder 4" descr="Illustration of a negative feedback loop and body temperature regulation."/>
          <p:cNvPicPr>
            <a:picLocks noGrp="1" noChangeAspect="1"/>
          </p:cNvPicPr>
          <p:nvPr>
            <p:ph sz="half" idx="1"/>
          </p:nvPr>
        </p:nvPicPr>
        <p:blipFill>
          <a:blip r:embed="rId3"/>
          <a:stretch>
            <a:fillRect/>
          </a:stretch>
        </p:blipFill>
        <p:spPr>
          <a:xfrm>
            <a:off x="152400" y="2209800"/>
            <a:ext cx="4724400" cy="2771812"/>
          </a:xfrm>
          <a:prstGeom prst="rect">
            <a:avLst/>
          </a:prstGeom>
        </p:spPr>
      </p:pic>
      <p:sp>
        <p:nvSpPr>
          <p:cNvPr id="4" name="Content Placeholder 3"/>
          <p:cNvSpPr>
            <a:spLocks noGrp="1"/>
          </p:cNvSpPr>
          <p:nvPr>
            <p:ph sz="half" idx="2"/>
          </p:nvPr>
        </p:nvSpPr>
        <p:spPr>
          <a:xfrm>
            <a:off x="4876800" y="1295400"/>
            <a:ext cx="3962400" cy="4876800"/>
          </a:xfrm>
        </p:spPr>
        <p:txBody>
          <a:bodyPr>
            <a:normAutofit fontScale="92500"/>
          </a:bodyPr>
          <a:lstStyle/>
          <a:p>
            <a:pPr lvl="0">
              <a:buClr>
                <a:srgbClr val="E32D91"/>
              </a:buClr>
            </a:pPr>
            <a:r>
              <a:rPr lang="en-US" dirty="0">
                <a:solidFill>
                  <a:prstClr val="white">
                    <a:lumMod val="75000"/>
                    <a:lumOff val="25000"/>
                  </a:prstClr>
                </a:solidFill>
              </a:rPr>
              <a:t>Your body is like a jigsaw. It's  made up of trillions of cells and these cells makeup tissues which  makeup organs which make up organ systems which make organisms.</a:t>
            </a:r>
          </a:p>
          <a:p>
            <a:pPr lvl="0">
              <a:buClr>
                <a:srgbClr val="E32D91"/>
              </a:buClr>
            </a:pPr>
            <a:r>
              <a:rPr lang="en-US" dirty="0">
                <a:solidFill>
                  <a:prstClr val="white">
                    <a:lumMod val="75000"/>
                    <a:lumOff val="25000"/>
                  </a:prstClr>
                </a:solidFill>
              </a:rPr>
              <a:t>The cells tissues organs and organ systems work together to keep inside your body stable even when outside conditions are changing.</a:t>
            </a:r>
          </a:p>
          <a:p>
            <a:pPr lvl="0">
              <a:buClr>
                <a:srgbClr val="E32D91"/>
              </a:buClr>
            </a:pPr>
            <a:r>
              <a:rPr lang="en-US" dirty="0">
                <a:solidFill>
                  <a:prstClr val="white">
                    <a:lumMod val="75000"/>
                    <a:lumOff val="25000"/>
                  </a:prstClr>
                </a:solidFill>
              </a:rPr>
              <a:t>For example your body staying 98 degrees despite the temperature outside being colder/warmer.</a:t>
            </a:r>
          </a:p>
          <a:p>
            <a:pPr lvl="0">
              <a:buClr>
                <a:srgbClr val="E32D91"/>
              </a:buClr>
            </a:pPr>
            <a:r>
              <a:rPr lang="en-US" dirty="0">
                <a:solidFill>
                  <a:prstClr val="white">
                    <a:lumMod val="75000"/>
                    <a:lumOff val="25000"/>
                  </a:prstClr>
                </a:solidFill>
              </a:rPr>
              <a:t>Keeping the conditions inside your body constant is called homeostasis.</a:t>
            </a:r>
          </a:p>
          <a:p>
            <a:endParaRPr lang="en-US" dirty="0"/>
          </a:p>
        </p:txBody>
      </p:sp>
    </p:spTree>
    <p:extLst>
      <p:ext uri="{BB962C8B-B14F-4D97-AF65-F5344CB8AC3E}">
        <p14:creationId xmlns:p14="http://schemas.microsoft.com/office/powerpoint/2010/main" val="208970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52" y="304800"/>
            <a:ext cx="6562748" cy="914400"/>
          </a:xfrm>
        </p:spPr>
        <p:txBody>
          <a:bodyPr>
            <a:normAutofit fontScale="90000"/>
          </a:bodyPr>
          <a:lstStyle/>
          <a:p>
            <a:r>
              <a:rPr lang="en-US" dirty="0"/>
              <a:t>Musculoskeletal</a:t>
            </a:r>
            <a:br>
              <a:rPr lang="en-US" dirty="0"/>
            </a:br>
            <a:r>
              <a:rPr lang="en-US" dirty="0"/>
              <a:t>(skeletal)</a:t>
            </a:r>
          </a:p>
        </p:txBody>
      </p:sp>
      <p:pic>
        <p:nvPicPr>
          <p:cNvPr id="5" name="Content Placeholder 4" descr="Image of the human skeleton"/>
          <p:cNvPicPr>
            <a:picLocks noGrp="1" noChangeAspect="1"/>
          </p:cNvPicPr>
          <p:nvPr>
            <p:ph sz="half" idx="1"/>
          </p:nvPr>
        </p:nvPicPr>
        <p:blipFill>
          <a:blip r:embed="rId3"/>
          <a:stretch>
            <a:fillRect/>
          </a:stretch>
        </p:blipFill>
        <p:spPr>
          <a:xfrm>
            <a:off x="640292" y="1600200"/>
            <a:ext cx="3474508" cy="4822825"/>
          </a:xfrm>
          <a:prstGeom prst="rect">
            <a:avLst/>
          </a:prstGeom>
        </p:spPr>
      </p:pic>
      <p:sp>
        <p:nvSpPr>
          <p:cNvPr id="4" name="Content Placeholder 3"/>
          <p:cNvSpPr>
            <a:spLocks noGrp="1"/>
          </p:cNvSpPr>
          <p:nvPr>
            <p:ph sz="half" idx="2"/>
          </p:nvPr>
        </p:nvSpPr>
        <p:spPr>
          <a:xfrm>
            <a:off x="4114800" y="686462"/>
            <a:ext cx="4436596" cy="5736563"/>
          </a:xfrm>
        </p:spPr>
        <p:txBody>
          <a:bodyPr>
            <a:normAutofit fontScale="92500" lnSpcReduction="20000"/>
          </a:bodyPr>
          <a:lstStyle/>
          <a:p>
            <a:pPr lvl="0">
              <a:buClr>
                <a:srgbClr val="E32D91"/>
              </a:buClr>
            </a:pPr>
            <a:r>
              <a:rPr lang="en-US" dirty="0">
                <a:solidFill>
                  <a:prstClr val="white">
                    <a:lumMod val="75000"/>
                    <a:lumOff val="25000"/>
                  </a:prstClr>
                </a:solidFill>
              </a:rPr>
              <a:t>The skeletal system is made up of bones and cartilage that forms the framework of your body.</a:t>
            </a:r>
          </a:p>
          <a:p>
            <a:pPr marL="0" lvl="0" indent="0">
              <a:buClr>
                <a:srgbClr val="E32D91"/>
              </a:buClr>
              <a:buNone/>
            </a:pPr>
            <a:r>
              <a:rPr lang="en-US" dirty="0">
                <a:solidFill>
                  <a:prstClr val="white">
                    <a:lumMod val="75000"/>
                    <a:lumOff val="25000"/>
                  </a:prstClr>
                </a:solidFill>
              </a:rPr>
              <a:t>Functions</a:t>
            </a:r>
          </a:p>
          <a:p>
            <a:pPr lvl="0">
              <a:buClr>
                <a:srgbClr val="E32D91"/>
              </a:buClr>
            </a:pPr>
            <a:r>
              <a:rPr lang="en-US" dirty="0">
                <a:solidFill>
                  <a:prstClr val="white">
                    <a:lumMod val="75000"/>
                    <a:lumOff val="25000"/>
                  </a:prstClr>
                </a:solidFill>
              </a:rPr>
              <a:t>To support your body and give it shape.</a:t>
            </a:r>
          </a:p>
          <a:p>
            <a:pPr lvl="0">
              <a:buClr>
                <a:srgbClr val="E32D91"/>
              </a:buClr>
            </a:pPr>
            <a:r>
              <a:rPr lang="en-US" dirty="0">
                <a:solidFill>
                  <a:prstClr val="white">
                    <a:lumMod val="75000"/>
                    <a:lumOff val="25000"/>
                  </a:prstClr>
                </a:solidFill>
              </a:rPr>
              <a:t>To protect your internal  organs</a:t>
            </a:r>
          </a:p>
          <a:p>
            <a:pPr lvl="0">
              <a:buClr>
                <a:srgbClr val="E32D91"/>
              </a:buClr>
            </a:pPr>
            <a:r>
              <a:rPr lang="en-US" dirty="0">
                <a:solidFill>
                  <a:prstClr val="white">
                    <a:lumMod val="75000"/>
                    <a:lumOff val="25000"/>
                  </a:prstClr>
                </a:solidFill>
              </a:rPr>
              <a:t>To provide a scaffolding for your muscles, allowing you to move.</a:t>
            </a:r>
          </a:p>
          <a:p>
            <a:pPr lvl="0">
              <a:buClr>
                <a:srgbClr val="E32D91"/>
              </a:buClr>
            </a:pPr>
            <a:r>
              <a:rPr lang="en-US" dirty="0">
                <a:solidFill>
                  <a:prstClr val="white">
                    <a:lumMod val="75000"/>
                    <a:lumOff val="25000"/>
                  </a:prstClr>
                </a:solidFill>
              </a:rPr>
              <a:t>To store minerals and make blood cells.</a:t>
            </a:r>
          </a:p>
          <a:p>
            <a:pPr marL="0" lvl="0" indent="0">
              <a:buClr>
                <a:srgbClr val="E32D91"/>
              </a:buClr>
              <a:buNone/>
            </a:pPr>
            <a:endParaRPr lang="en-US" dirty="0">
              <a:solidFill>
                <a:prstClr val="white">
                  <a:lumMod val="75000"/>
                  <a:lumOff val="25000"/>
                </a:prstClr>
              </a:solidFill>
            </a:endParaRPr>
          </a:p>
          <a:p>
            <a:pPr marL="0" lvl="0" indent="0">
              <a:buClr>
                <a:srgbClr val="E32D91"/>
              </a:buClr>
              <a:buNone/>
            </a:pPr>
            <a:r>
              <a:rPr lang="en-US" dirty="0">
                <a:solidFill>
                  <a:prstClr val="white">
                    <a:lumMod val="75000"/>
                    <a:lumOff val="25000"/>
                  </a:prstClr>
                </a:solidFill>
              </a:rPr>
              <a:t> Major Organs and their Functions:</a:t>
            </a:r>
          </a:p>
          <a:p>
            <a:pPr lvl="0">
              <a:buClr>
                <a:srgbClr val="E32D91"/>
              </a:buClr>
            </a:pPr>
            <a:r>
              <a:rPr lang="en-US" dirty="0">
                <a:solidFill>
                  <a:prstClr val="white">
                    <a:lumMod val="75000"/>
                    <a:lumOff val="25000"/>
                  </a:prstClr>
                </a:solidFill>
              </a:rPr>
              <a:t>Bones- major structure in the skeletal system</a:t>
            </a:r>
          </a:p>
          <a:p>
            <a:pPr lvl="0">
              <a:buClr>
                <a:srgbClr val="E32D91"/>
              </a:buClr>
            </a:pPr>
            <a:r>
              <a:rPr lang="en-US" dirty="0">
                <a:solidFill>
                  <a:prstClr val="white">
                    <a:lumMod val="75000"/>
                    <a:lumOff val="25000"/>
                  </a:prstClr>
                </a:solidFill>
              </a:rPr>
              <a:t>Joints- parts of your body where two or more bones meet.</a:t>
            </a:r>
          </a:p>
          <a:p>
            <a:pPr lvl="0">
              <a:buClr>
                <a:srgbClr val="E32D91"/>
              </a:buClr>
            </a:pPr>
            <a:r>
              <a:rPr lang="en-US" dirty="0">
                <a:solidFill>
                  <a:prstClr val="white">
                    <a:lumMod val="75000"/>
                    <a:lumOff val="25000"/>
                  </a:prstClr>
                </a:solidFill>
              </a:rPr>
              <a:t>Ligaments-  hold the bones of many joints together connected by bands of tissues.</a:t>
            </a:r>
          </a:p>
          <a:p>
            <a:pPr lvl="0">
              <a:buClr>
                <a:srgbClr val="E32D91"/>
              </a:buClr>
            </a:pPr>
            <a:r>
              <a:rPr lang="en-US" dirty="0">
                <a:solidFill>
                  <a:prstClr val="white">
                    <a:lumMod val="75000"/>
                    <a:lumOff val="25000"/>
                  </a:prstClr>
                </a:solidFill>
              </a:rPr>
              <a:t>Red Marrow- makes blood cells </a:t>
            </a:r>
          </a:p>
          <a:p>
            <a:endParaRPr lang="en-US" dirty="0"/>
          </a:p>
        </p:txBody>
      </p:sp>
    </p:spTree>
    <p:extLst>
      <p:ext uri="{BB962C8B-B14F-4D97-AF65-F5344CB8AC3E}">
        <p14:creationId xmlns:p14="http://schemas.microsoft.com/office/powerpoint/2010/main" val="648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347714" cy="1320800"/>
          </a:xfrm>
        </p:spPr>
        <p:txBody>
          <a:bodyPr/>
          <a:lstStyle/>
          <a:p>
            <a:r>
              <a:rPr lang="en-US" dirty="0"/>
              <a:t>Musculoskeletal</a:t>
            </a:r>
            <a:br>
              <a:rPr lang="en-US" dirty="0"/>
            </a:br>
            <a:r>
              <a:rPr lang="en-US" dirty="0"/>
              <a:t>(Muscular)</a:t>
            </a:r>
          </a:p>
        </p:txBody>
      </p:sp>
      <p:pic>
        <p:nvPicPr>
          <p:cNvPr id="5" name="Content Placeholder 4" descr="Labeled diagram of the human musculoskeletal system"/>
          <p:cNvPicPr>
            <a:picLocks noGrp="1" noChangeAspect="1"/>
          </p:cNvPicPr>
          <p:nvPr>
            <p:ph sz="half" idx="1"/>
          </p:nvPr>
        </p:nvPicPr>
        <p:blipFill>
          <a:blip r:embed="rId2"/>
          <a:stretch>
            <a:fillRect/>
          </a:stretch>
        </p:blipFill>
        <p:spPr>
          <a:xfrm>
            <a:off x="601479" y="1981200"/>
            <a:ext cx="3621088" cy="4023429"/>
          </a:xfrm>
          <a:prstGeom prst="rect">
            <a:avLst/>
          </a:prstGeom>
        </p:spPr>
      </p:pic>
      <p:sp>
        <p:nvSpPr>
          <p:cNvPr id="4" name="Content Placeholder 3"/>
          <p:cNvSpPr>
            <a:spLocks noGrp="1"/>
          </p:cNvSpPr>
          <p:nvPr>
            <p:ph sz="half" idx="2"/>
          </p:nvPr>
        </p:nvSpPr>
        <p:spPr>
          <a:xfrm>
            <a:off x="4495800" y="1295400"/>
            <a:ext cx="4191000" cy="5200232"/>
          </a:xfrm>
        </p:spPr>
        <p:txBody>
          <a:bodyPr>
            <a:normAutofit lnSpcReduction="10000"/>
          </a:bodyPr>
          <a:lstStyle/>
          <a:p>
            <a:pPr lvl="0">
              <a:buClr>
                <a:srgbClr val="E32D91"/>
              </a:buClr>
            </a:pPr>
            <a:r>
              <a:rPr lang="en-US" dirty="0">
                <a:solidFill>
                  <a:prstClr val="white">
                    <a:lumMod val="75000"/>
                    <a:lumOff val="25000"/>
                  </a:prstClr>
                </a:solidFill>
              </a:rPr>
              <a:t>The Muscular Systems includes the muscles that help you move, and muscles that help things inside your body move.</a:t>
            </a:r>
          </a:p>
          <a:p>
            <a:pPr marL="0" lvl="0" indent="0">
              <a:buClr>
                <a:srgbClr val="E32D91"/>
              </a:buClr>
              <a:buNone/>
            </a:pPr>
            <a:r>
              <a:rPr lang="en-US" b="1" u="sng" dirty="0">
                <a:solidFill>
                  <a:prstClr val="white">
                    <a:lumMod val="75000"/>
                    <a:lumOff val="25000"/>
                  </a:prstClr>
                </a:solidFill>
              </a:rPr>
              <a:t>Function</a:t>
            </a:r>
          </a:p>
          <a:p>
            <a:pPr lvl="0">
              <a:buClr>
                <a:srgbClr val="E32D91"/>
              </a:buClr>
            </a:pPr>
            <a:r>
              <a:rPr lang="en-US" dirty="0">
                <a:solidFill>
                  <a:prstClr val="white">
                    <a:lumMod val="75000"/>
                    <a:lumOff val="25000"/>
                  </a:prstClr>
                </a:solidFill>
              </a:rPr>
              <a:t>Helps the body move.</a:t>
            </a:r>
          </a:p>
          <a:p>
            <a:pPr marL="0" lvl="0" indent="0">
              <a:buClr>
                <a:srgbClr val="E32D91"/>
              </a:buClr>
              <a:buNone/>
            </a:pPr>
            <a:r>
              <a:rPr lang="en-US" b="1" u="sng" dirty="0">
                <a:solidFill>
                  <a:prstClr val="white">
                    <a:lumMod val="75000"/>
                    <a:lumOff val="25000"/>
                  </a:prstClr>
                </a:solidFill>
              </a:rPr>
              <a:t>There are two types of muscle </a:t>
            </a:r>
          </a:p>
          <a:p>
            <a:pPr lvl="0">
              <a:buClr>
                <a:srgbClr val="E32D91"/>
              </a:buClr>
            </a:pPr>
            <a:r>
              <a:rPr lang="en-US" b="1" u="sng" dirty="0">
                <a:solidFill>
                  <a:prstClr val="white">
                    <a:lumMod val="75000"/>
                    <a:lumOff val="25000"/>
                  </a:prstClr>
                </a:solidFill>
              </a:rPr>
              <a:t>Voluntary Muscles- </a:t>
            </a:r>
            <a:r>
              <a:rPr lang="en-US" dirty="0">
                <a:solidFill>
                  <a:prstClr val="white">
                    <a:lumMod val="75000"/>
                    <a:lumOff val="25000"/>
                  </a:prstClr>
                </a:solidFill>
              </a:rPr>
              <a:t>muscle move control by you  </a:t>
            </a:r>
          </a:p>
          <a:p>
            <a:pPr marL="0" lvl="0" indent="0">
              <a:buClr>
                <a:srgbClr val="E32D91"/>
              </a:buClr>
              <a:buNone/>
            </a:pPr>
            <a:r>
              <a:rPr lang="en-US" dirty="0">
                <a:solidFill>
                  <a:prstClr val="white">
                    <a:lumMod val="75000"/>
                    <a:lumOff val="25000"/>
                  </a:prstClr>
                </a:solidFill>
              </a:rPr>
              <a:t>Example –moving your arm</a:t>
            </a:r>
          </a:p>
          <a:p>
            <a:pPr marL="0" lvl="0" indent="0">
              <a:buClr>
                <a:srgbClr val="E32D91"/>
              </a:buClr>
              <a:buNone/>
            </a:pPr>
            <a:endParaRPr lang="en-US" dirty="0">
              <a:solidFill>
                <a:prstClr val="white">
                  <a:lumMod val="75000"/>
                  <a:lumOff val="25000"/>
                </a:prstClr>
              </a:solidFill>
            </a:endParaRPr>
          </a:p>
          <a:p>
            <a:pPr lvl="0">
              <a:buClr>
                <a:srgbClr val="E32D91"/>
              </a:buClr>
            </a:pPr>
            <a:r>
              <a:rPr lang="en-US" b="1" u="sng" dirty="0">
                <a:solidFill>
                  <a:prstClr val="white">
                    <a:lumMod val="75000"/>
                    <a:lumOff val="25000"/>
                  </a:prstClr>
                </a:solidFill>
              </a:rPr>
              <a:t>Involuntary Muscles- </a:t>
            </a:r>
            <a:r>
              <a:rPr lang="en-US" dirty="0">
                <a:solidFill>
                  <a:prstClr val="white">
                    <a:lumMod val="75000"/>
                    <a:lumOff val="25000"/>
                  </a:prstClr>
                </a:solidFill>
              </a:rPr>
              <a:t>muscles that are not under your conscious control </a:t>
            </a:r>
          </a:p>
          <a:p>
            <a:pPr marL="0" lvl="0" indent="0">
              <a:buClr>
                <a:srgbClr val="E32D91"/>
              </a:buClr>
              <a:buNone/>
            </a:pPr>
            <a:r>
              <a:rPr lang="en-US" b="1" u="sng" dirty="0">
                <a:solidFill>
                  <a:prstClr val="white">
                    <a:lumMod val="75000"/>
                    <a:lumOff val="25000"/>
                  </a:prstClr>
                </a:solidFill>
              </a:rPr>
              <a:t>Example – your heart beating </a:t>
            </a:r>
          </a:p>
          <a:p>
            <a:endParaRPr lang="en-US" dirty="0"/>
          </a:p>
        </p:txBody>
      </p:sp>
    </p:spTree>
    <p:extLst>
      <p:ext uri="{BB962C8B-B14F-4D97-AF65-F5344CB8AC3E}">
        <p14:creationId xmlns:p14="http://schemas.microsoft.com/office/powerpoint/2010/main" val="248290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347714" cy="685800"/>
          </a:xfrm>
        </p:spPr>
        <p:txBody>
          <a:bodyPr/>
          <a:lstStyle/>
          <a:p>
            <a:r>
              <a:rPr lang="en-US" dirty="0"/>
              <a:t>The Digestive System</a:t>
            </a:r>
          </a:p>
        </p:txBody>
      </p:sp>
      <p:pic>
        <p:nvPicPr>
          <p:cNvPr id="5" name="Content Placeholder 4" descr="Labeled diagram of the human digestive system"/>
          <p:cNvPicPr>
            <a:picLocks noGrp="1" noChangeAspect="1"/>
          </p:cNvPicPr>
          <p:nvPr>
            <p:ph sz="half" idx="1"/>
          </p:nvPr>
        </p:nvPicPr>
        <p:blipFill>
          <a:blip r:embed="rId3"/>
          <a:stretch>
            <a:fillRect/>
          </a:stretch>
        </p:blipFill>
        <p:spPr>
          <a:xfrm>
            <a:off x="152400" y="1585898"/>
            <a:ext cx="4114800" cy="4096511"/>
          </a:xfrm>
          <a:prstGeom prst="rect">
            <a:avLst/>
          </a:prstGeom>
        </p:spPr>
      </p:pic>
      <p:sp>
        <p:nvSpPr>
          <p:cNvPr id="4" name="Content Placeholder 3"/>
          <p:cNvSpPr>
            <a:spLocks noGrp="1"/>
          </p:cNvSpPr>
          <p:nvPr>
            <p:ph sz="half" idx="2"/>
          </p:nvPr>
        </p:nvSpPr>
        <p:spPr>
          <a:xfrm>
            <a:off x="4419600" y="1066800"/>
            <a:ext cx="4207996" cy="5181600"/>
          </a:xfrm>
        </p:spPr>
        <p:txBody>
          <a:bodyPr>
            <a:normAutofit fontScale="85000" lnSpcReduction="20000"/>
          </a:bodyPr>
          <a:lstStyle/>
          <a:p>
            <a:pPr marL="0" indent="0">
              <a:buNone/>
            </a:pPr>
            <a:r>
              <a:rPr lang="en-US" dirty="0"/>
              <a:t>Functions: breaks down food so it can be absorbed into the bloodstream and used by the body</a:t>
            </a:r>
          </a:p>
          <a:p>
            <a:pPr marL="0" indent="0">
              <a:buNone/>
            </a:pPr>
            <a:endParaRPr lang="en-US" b="1" dirty="0"/>
          </a:p>
          <a:p>
            <a:pPr marL="0" indent="0">
              <a:buNone/>
            </a:pPr>
            <a:r>
              <a:rPr lang="en-US" b="1" dirty="0"/>
              <a:t>Major Organs and their Functions:</a:t>
            </a:r>
          </a:p>
          <a:p>
            <a:r>
              <a:rPr lang="en-US" b="1" dirty="0"/>
              <a:t>Mouth</a:t>
            </a:r>
            <a:r>
              <a:rPr lang="en-US" dirty="0"/>
              <a:t> – to chew and grind up food</a:t>
            </a:r>
          </a:p>
          <a:p>
            <a:r>
              <a:rPr lang="en-US" b="1" dirty="0"/>
              <a:t>Esophagus</a:t>
            </a:r>
            <a:r>
              <a:rPr lang="en-US" dirty="0"/>
              <a:t> – pipe connecting mouth to stomach</a:t>
            </a:r>
          </a:p>
          <a:p>
            <a:r>
              <a:rPr lang="en-US" b="1" dirty="0"/>
              <a:t>Stomach</a:t>
            </a:r>
            <a:r>
              <a:rPr lang="en-US" dirty="0"/>
              <a:t> – secretes an extraordinarily strong acid (pH = 2) that leads to breakdown of food</a:t>
            </a:r>
          </a:p>
          <a:p>
            <a:r>
              <a:rPr lang="en-US" b="1" dirty="0"/>
              <a:t>Pancreas</a:t>
            </a:r>
            <a:r>
              <a:rPr lang="en-US" dirty="0"/>
              <a:t> – produces the hormone insulin that regulates blood sugar levels</a:t>
            </a:r>
          </a:p>
          <a:p>
            <a:r>
              <a:rPr lang="en-US" b="1" dirty="0"/>
              <a:t>Liver</a:t>
            </a:r>
            <a:r>
              <a:rPr lang="en-US" dirty="0"/>
              <a:t> –  breaks down fats in foods</a:t>
            </a:r>
          </a:p>
          <a:p>
            <a:r>
              <a:rPr lang="en-US" b="1" dirty="0"/>
              <a:t>Small Intestine </a:t>
            </a:r>
            <a:r>
              <a:rPr lang="en-US" dirty="0"/>
              <a:t>–  where most digestion takes place then absorbed into the bloodstream</a:t>
            </a:r>
          </a:p>
          <a:p>
            <a:r>
              <a:rPr lang="en-US" b="1" dirty="0"/>
              <a:t>Large Intestine </a:t>
            </a:r>
            <a:r>
              <a:rPr lang="en-US" dirty="0"/>
              <a:t>– removes water from the undigested (waste)  and get it ready for excretion</a:t>
            </a:r>
          </a:p>
          <a:p>
            <a:endParaRPr lang="en-US" dirty="0"/>
          </a:p>
        </p:txBody>
      </p:sp>
    </p:spTree>
    <p:extLst>
      <p:ext uri="{BB962C8B-B14F-4D97-AF65-F5344CB8AC3E}">
        <p14:creationId xmlns:p14="http://schemas.microsoft.com/office/powerpoint/2010/main" val="383465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6347714" cy="685800"/>
          </a:xfrm>
        </p:spPr>
        <p:txBody>
          <a:bodyPr/>
          <a:lstStyle/>
          <a:p>
            <a:r>
              <a:rPr lang="en-US" dirty="0"/>
              <a:t>The Circulatory System</a:t>
            </a:r>
          </a:p>
        </p:txBody>
      </p:sp>
      <p:pic>
        <p:nvPicPr>
          <p:cNvPr id="5" name="Content Placeholder 4" descr="Labeled diagram of the human circulatory system"/>
          <p:cNvPicPr>
            <a:picLocks noGrp="1" noChangeAspect="1"/>
          </p:cNvPicPr>
          <p:nvPr>
            <p:ph sz="half" idx="1"/>
          </p:nvPr>
        </p:nvPicPr>
        <p:blipFill>
          <a:blip r:embed="rId3"/>
          <a:stretch>
            <a:fillRect/>
          </a:stretch>
        </p:blipFill>
        <p:spPr>
          <a:xfrm>
            <a:off x="533400" y="1371600"/>
            <a:ext cx="3303992" cy="4775770"/>
          </a:xfrm>
          <a:prstGeom prst="rect">
            <a:avLst/>
          </a:prstGeom>
        </p:spPr>
      </p:pic>
      <p:sp>
        <p:nvSpPr>
          <p:cNvPr id="4" name="Content Placeholder 3"/>
          <p:cNvSpPr>
            <a:spLocks noGrp="1"/>
          </p:cNvSpPr>
          <p:nvPr>
            <p:ph sz="half" idx="2"/>
          </p:nvPr>
        </p:nvSpPr>
        <p:spPr>
          <a:xfrm>
            <a:off x="4267200" y="1447800"/>
            <a:ext cx="4207996" cy="4517363"/>
          </a:xfrm>
        </p:spPr>
        <p:txBody>
          <a:bodyPr>
            <a:normAutofit fontScale="92500" lnSpcReduction="10000"/>
          </a:bodyPr>
          <a:lstStyle/>
          <a:p>
            <a:pPr lvl="0">
              <a:spcBef>
                <a:spcPct val="50000"/>
              </a:spcBef>
              <a:buClr>
                <a:srgbClr val="E32D91"/>
              </a:buClr>
            </a:pPr>
            <a:r>
              <a:rPr lang="en-US" dirty="0">
                <a:solidFill>
                  <a:prstClr val="white">
                    <a:lumMod val="75000"/>
                    <a:lumOff val="25000"/>
                  </a:prstClr>
                </a:solidFill>
              </a:rPr>
              <a:t>Delivers oxygenated blood, nutrients, and hormones. As well as carry away carbon dioxide and waste through  the body </a:t>
            </a:r>
          </a:p>
          <a:p>
            <a:pPr lvl="0">
              <a:spcBef>
                <a:spcPct val="50000"/>
              </a:spcBef>
              <a:buClr>
                <a:srgbClr val="E32D91"/>
              </a:buClr>
            </a:pPr>
            <a:r>
              <a:rPr lang="en-US" b="1" u="sng" dirty="0">
                <a:solidFill>
                  <a:prstClr val="white">
                    <a:lumMod val="75000"/>
                    <a:lumOff val="25000"/>
                  </a:prstClr>
                </a:solidFill>
              </a:rPr>
              <a:t>Major Organs and Their Functions</a:t>
            </a:r>
            <a:endParaRPr lang="en-US" dirty="0">
              <a:solidFill>
                <a:prstClr val="white">
                  <a:lumMod val="75000"/>
                  <a:lumOff val="25000"/>
                </a:prstClr>
              </a:solidFill>
            </a:endParaRPr>
          </a:p>
          <a:p>
            <a:pPr lvl="0">
              <a:spcBef>
                <a:spcPct val="50000"/>
              </a:spcBef>
              <a:buClr>
                <a:srgbClr val="E32D91"/>
              </a:buClr>
            </a:pPr>
            <a:r>
              <a:rPr lang="en-US" b="1" dirty="0">
                <a:solidFill>
                  <a:prstClr val="white">
                    <a:lumMod val="75000"/>
                    <a:lumOff val="25000"/>
                  </a:prstClr>
                </a:solidFill>
              </a:rPr>
              <a:t>Heart</a:t>
            </a:r>
            <a:r>
              <a:rPr lang="en-US" dirty="0">
                <a:solidFill>
                  <a:prstClr val="white">
                    <a:lumMod val="75000"/>
                    <a:lumOff val="25000"/>
                  </a:prstClr>
                </a:solidFill>
              </a:rPr>
              <a:t> – the major muscle of the circulatory system pumps blood through its four chambers (two ventricles and two atria)</a:t>
            </a:r>
          </a:p>
          <a:p>
            <a:pPr marL="0" lvl="0" indent="0">
              <a:spcBef>
                <a:spcPct val="50000"/>
              </a:spcBef>
              <a:buClr>
                <a:srgbClr val="E32D91"/>
              </a:buClr>
              <a:buNone/>
            </a:pPr>
            <a:r>
              <a:rPr lang="en-US" dirty="0">
                <a:solidFill>
                  <a:prstClr val="white">
                    <a:lumMod val="75000"/>
                    <a:lumOff val="25000"/>
                  </a:prstClr>
                </a:solidFill>
              </a:rPr>
              <a:t>-- pumps deoxygenated blood into the lungs, where it gets oxygenated, returned to the heart, and then pumped out through the aorta to the rest of the body</a:t>
            </a:r>
          </a:p>
          <a:p>
            <a:pPr marL="0" lvl="0" indent="0">
              <a:spcBef>
                <a:spcPct val="50000"/>
              </a:spcBef>
              <a:buClr>
                <a:srgbClr val="E32D91"/>
              </a:buClr>
              <a:buNone/>
            </a:pPr>
            <a:r>
              <a:rPr lang="en-US" dirty="0">
                <a:solidFill>
                  <a:prstClr val="white">
                    <a:lumMod val="75000"/>
                    <a:lumOff val="25000"/>
                  </a:prstClr>
                </a:solidFill>
              </a:rPr>
              <a:t>- valve regulate the flow of blood between the chambers</a:t>
            </a:r>
            <a:endParaRPr lang="en-US" b="1" dirty="0">
              <a:solidFill>
                <a:prstClr val="white">
                  <a:lumMod val="75000"/>
                  <a:lumOff val="25000"/>
                </a:prstClr>
              </a:solidFill>
            </a:endParaRPr>
          </a:p>
          <a:p>
            <a:endParaRPr lang="en-US" dirty="0"/>
          </a:p>
        </p:txBody>
      </p:sp>
    </p:spTree>
    <p:extLst>
      <p:ext uri="{BB962C8B-B14F-4D97-AF65-F5344CB8AC3E}">
        <p14:creationId xmlns:p14="http://schemas.microsoft.com/office/powerpoint/2010/main" val="2727935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858000" cy="1278466"/>
          </a:xfrm>
        </p:spPr>
        <p:txBody>
          <a:bodyPr>
            <a:normAutofit/>
          </a:bodyPr>
          <a:lstStyle/>
          <a:p>
            <a:r>
              <a:rPr lang="en-US" sz="3600" dirty="0"/>
              <a:t>The Circulatory System (continued)</a:t>
            </a:r>
          </a:p>
        </p:txBody>
      </p:sp>
      <p:sp>
        <p:nvSpPr>
          <p:cNvPr id="3" name="Content Placeholder 2"/>
          <p:cNvSpPr>
            <a:spLocks noGrp="1"/>
          </p:cNvSpPr>
          <p:nvPr>
            <p:ph idx="1"/>
          </p:nvPr>
        </p:nvSpPr>
        <p:spPr>
          <a:xfrm>
            <a:off x="381000" y="1981200"/>
            <a:ext cx="7086600" cy="3886200"/>
          </a:xfrm>
        </p:spPr>
        <p:txBody>
          <a:bodyPr>
            <a:normAutofit/>
          </a:bodyPr>
          <a:lstStyle/>
          <a:p>
            <a:r>
              <a:rPr lang="en-US" b="1" dirty="0"/>
              <a:t>Arteries</a:t>
            </a:r>
            <a:r>
              <a:rPr lang="en-US" dirty="0"/>
              <a:t> –thickest blood vessel that carries oxygen rich blood  away from the heart and to the major organs of the body </a:t>
            </a:r>
          </a:p>
          <a:p>
            <a:r>
              <a:rPr lang="en-US" b="1" dirty="0"/>
              <a:t>Veins</a:t>
            </a:r>
            <a:r>
              <a:rPr lang="en-US" dirty="0"/>
              <a:t> –blood vessel that carries carbon dioxide rich blood back to the heart away from the major organs of the body</a:t>
            </a:r>
          </a:p>
          <a:p>
            <a:r>
              <a:rPr lang="en-US" b="1" dirty="0"/>
              <a:t>Capillaries</a:t>
            </a:r>
            <a:r>
              <a:rPr lang="en-US" dirty="0"/>
              <a:t> –thinnest vessels where gas exchange occurs</a:t>
            </a:r>
          </a:p>
          <a:p>
            <a:r>
              <a:rPr lang="en-US" b="1" dirty="0"/>
              <a:t>Blood</a:t>
            </a:r>
            <a:r>
              <a:rPr lang="en-US" dirty="0"/>
              <a:t> – the cells that flow through the circulatory system</a:t>
            </a:r>
          </a:p>
          <a:p>
            <a:pPr marL="0" indent="0">
              <a:buNone/>
            </a:pPr>
            <a:r>
              <a:rPr lang="en-US" dirty="0"/>
              <a:t>-- red blood cells contain hemoglobin, an iron-rich protein that carries oxygen </a:t>
            </a:r>
          </a:p>
          <a:p>
            <a:pPr marL="0" indent="0">
              <a:buNone/>
            </a:pPr>
            <a:r>
              <a:rPr lang="en-US" dirty="0"/>
              <a:t>-- white blood cells function in the immune system</a:t>
            </a:r>
          </a:p>
          <a:p>
            <a:pPr marL="0" indent="0">
              <a:buNone/>
            </a:pPr>
            <a:r>
              <a:rPr lang="en-US" dirty="0"/>
              <a:t>-- platelets help in blood clotting</a:t>
            </a:r>
          </a:p>
          <a:p>
            <a:endParaRPr lang="en-US" dirty="0"/>
          </a:p>
        </p:txBody>
      </p:sp>
    </p:spTree>
    <p:extLst>
      <p:ext uri="{BB962C8B-B14F-4D97-AF65-F5344CB8AC3E}">
        <p14:creationId xmlns:p14="http://schemas.microsoft.com/office/powerpoint/2010/main" val="322623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347714" cy="838200"/>
          </a:xfrm>
        </p:spPr>
        <p:txBody>
          <a:bodyPr/>
          <a:lstStyle/>
          <a:p>
            <a:r>
              <a:rPr lang="en-US" dirty="0"/>
              <a:t>The Respiratory System</a:t>
            </a:r>
          </a:p>
        </p:txBody>
      </p:sp>
      <p:pic>
        <p:nvPicPr>
          <p:cNvPr id="5" name="Content Placeholder 4" descr="Labeled diagram of the human respiratory system"/>
          <p:cNvPicPr>
            <a:picLocks noGrp="1" noChangeAspect="1"/>
          </p:cNvPicPr>
          <p:nvPr>
            <p:ph sz="half" idx="1"/>
          </p:nvPr>
        </p:nvPicPr>
        <p:blipFill>
          <a:blip r:embed="rId3"/>
          <a:stretch>
            <a:fillRect/>
          </a:stretch>
        </p:blipFill>
        <p:spPr>
          <a:xfrm>
            <a:off x="416169" y="1487602"/>
            <a:ext cx="3258980" cy="4603765"/>
          </a:xfrm>
          <a:prstGeom prst="rect">
            <a:avLst/>
          </a:prstGeom>
        </p:spPr>
      </p:pic>
      <p:sp>
        <p:nvSpPr>
          <p:cNvPr id="4" name="Content Placeholder 3"/>
          <p:cNvSpPr>
            <a:spLocks noGrp="1"/>
          </p:cNvSpPr>
          <p:nvPr>
            <p:ph sz="half" idx="2"/>
          </p:nvPr>
        </p:nvSpPr>
        <p:spPr>
          <a:xfrm>
            <a:off x="4038600" y="1295400"/>
            <a:ext cx="4343400" cy="4953000"/>
          </a:xfrm>
        </p:spPr>
        <p:txBody>
          <a:bodyPr>
            <a:normAutofit fontScale="85000" lnSpcReduction="10000"/>
          </a:bodyPr>
          <a:lstStyle/>
          <a:p>
            <a:pPr lvl="0">
              <a:buClr>
                <a:srgbClr val="E32D91"/>
              </a:buClr>
            </a:pPr>
            <a:r>
              <a:rPr lang="en-US" sz="1700" b="1" dirty="0">
                <a:solidFill>
                  <a:prstClr val="white">
                    <a:lumMod val="75000"/>
                    <a:lumOff val="25000"/>
                  </a:prstClr>
                </a:solidFill>
              </a:rPr>
              <a:t>Function</a:t>
            </a:r>
            <a:r>
              <a:rPr lang="en-US" sz="1700" dirty="0">
                <a:solidFill>
                  <a:prstClr val="white">
                    <a:lumMod val="75000"/>
                    <a:lumOff val="25000"/>
                  </a:prstClr>
                </a:solidFill>
              </a:rPr>
              <a:t> : to provide the body with a fresh supply of oxygen for cellular respiration and remove the waste product carbon dioxide</a:t>
            </a:r>
          </a:p>
          <a:p>
            <a:pPr marL="0" lvl="0" indent="0">
              <a:buClr>
                <a:srgbClr val="E32D91"/>
              </a:buClr>
              <a:buNone/>
            </a:pPr>
            <a:r>
              <a:rPr lang="en-US" sz="1700" b="1" dirty="0">
                <a:solidFill>
                  <a:prstClr val="white">
                    <a:lumMod val="75000"/>
                    <a:lumOff val="25000"/>
                  </a:prstClr>
                </a:solidFill>
              </a:rPr>
              <a:t>Major Organs and Their Functions</a:t>
            </a:r>
          </a:p>
          <a:p>
            <a:pPr lvl="0">
              <a:buClr>
                <a:srgbClr val="E32D91"/>
              </a:buClr>
            </a:pPr>
            <a:r>
              <a:rPr lang="en-US" sz="1700" b="1" dirty="0">
                <a:solidFill>
                  <a:prstClr val="white">
                    <a:lumMod val="75000"/>
                    <a:lumOff val="25000"/>
                  </a:prstClr>
                </a:solidFill>
              </a:rPr>
              <a:t>Nose</a:t>
            </a:r>
            <a:r>
              <a:rPr lang="en-US" sz="1700" dirty="0">
                <a:solidFill>
                  <a:prstClr val="white">
                    <a:lumMod val="75000"/>
                    <a:lumOff val="25000"/>
                  </a:prstClr>
                </a:solidFill>
              </a:rPr>
              <a:t> – internal entry and exit point for air</a:t>
            </a:r>
          </a:p>
          <a:p>
            <a:pPr lvl="0">
              <a:buClr>
                <a:srgbClr val="E32D91"/>
              </a:buClr>
            </a:pPr>
            <a:r>
              <a:rPr lang="en-US" sz="1700" b="1" dirty="0">
                <a:solidFill>
                  <a:prstClr val="white">
                    <a:lumMod val="75000"/>
                    <a:lumOff val="25000"/>
                  </a:prstClr>
                </a:solidFill>
              </a:rPr>
              <a:t>Larynx</a:t>
            </a:r>
            <a:r>
              <a:rPr lang="en-US" sz="1700" dirty="0">
                <a:solidFill>
                  <a:prstClr val="white">
                    <a:lumMod val="75000"/>
                    <a:lumOff val="25000"/>
                  </a:prstClr>
                </a:solidFill>
              </a:rPr>
              <a:t> – your “voice-box”, as air passes over your vocal 	 	    chords, you speak</a:t>
            </a:r>
          </a:p>
          <a:p>
            <a:pPr lvl="0">
              <a:buClr>
                <a:srgbClr val="E32D91"/>
              </a:buClr>
            </a:pPr>
            <a:r>
              <a:rPr lang="en-US" sz="1700" b="1" dirty="0">
                <a:solidFill>
                  <a:prstClr val="white">
                    <a:lumMod val="75000"/>
                    <a:lumOff val="25000"/>
                  </a:prstClr>
                </a:solidFill>
              </a:rPr>
              <a:t>Trachea</a:t>
            </a:r>
            <a:r>
              <a:rPr lang="en-US" sz="1700" dirty="0">
                <a:solidFill>
                  <a:prstClr val="white">
                    <a:lumMod val="75000"/>
                    <a:lumOff val="25000"/>
                  </a:prstClr>
                </a:solidFill>
              </a:rPr>
              <a:t> – the “windpipe”,  carries air to the bronchi</a:t>
            </a:r>
          </a:p>
          <a:p>
            <a:pPr lvl="0">
              <a:buClr>
                <a:srgbClr val="E32D91"/>
              </a:buClr>
            </a:pPr>
            <a:r>
              <a:rPr lang="en-US" sz="1700" b="1" dirty="0">
                <a:solidFill>
                  <a:prstClr val="white">
                    <a:lumMod val="75000"/>
                    <a:lumOff val="25000"/>
                  </a:prstClr>
                </a:solidFill>
              </a:rPr>
              <a:t>Lungs</a:t>
            </a:r>
            <a:r>
              <a:rPr lang="en-US" sz="1700" dirty="0">
                <a:solidFill>
                  <a:prstClr val="white">
                    <a:lumMod val="75000"/>
                    <a:lumOff val="25000"/>
                  </a:prstClr>
                </a:solidFill>
              </a:rPr>
              <a:t>- main organ in the Respiratory System where carbon dioxide and oxygen are exchanged.</a:t>
            </a:r>
          </a:p>
          <a:p>
            <a:pPr lvl="0">
              <a:buClr>
                <a:srgbClr val="E32D91"/>
              </a:buClr>
            </a:pPr>
            <a:r>
              <a:rPr lang="en-US" sz="1700" b="1" dirty="0">
                <a:solidFill>
                  <a:prstClr val="white">
                    <a:lumMod val="75000"/>
                    <a:lumOff val="25000"/>
                  </a:prstClr>
                </a:solidFill>
              </a:rPr>
              <a:t>Bronchi</a:t>
            </a:r>
            <a:r>
              <a:rPr lang="en-US" sz="1700" dirty="0">
                <a:solidFill>
                  <a:prstClr val="white">
                    <a:lumMod val="75000"/>
                    <a:lumOff val="25000"/>
                  </a:prstClr>
                </a:solidFill>
              </a:rPr>
              <a:t> – the two large passageways that lead from the trachea to your lungs (one for each lung)</a:t>
            </a:r>
          </a:p>
          <a:p>
            <a:pPr lvl="0">
              <a:buClr>
                <a:srgbClr val="E32D91"/>
              </a:buClr>
            </a:pPr>
            <a:r>
              <a:rPr lang="en-US" sz="1700" b="1" dirty="0">
                <a:solidFill>
                  <a:prstClr val="white">
                    <a:lumMod val="75000"/>
                    <a:lumOff val="25000"/>
                  </a:prstClr>
                </a:solidFill>
              </a:rPr>
              <a:t>Alveoli</a:t>
            </a:r>
            <a:r>
              <a:rPr lang="en-US" sz="1700" dirty="0">
                <a:solidFill>
                  <a:prstClr val="white">
                    <a:lumMod val="75000"/>
                    <a:lumOff val="25000"/>
                  </a:prstClr>
                </a:solidFill>
              </a:rPr>
              <a:t>-  clusters, like grapes where air exchange take place </a:t>
            </a:r>
          </a:p>
          <a:p>
            <a:pPr lvl="0">
              <a:buClr>
                <a:srgbClr val="E32D91"/>
              </a:buClr>
            </a:pPr>
            <a:r>
              <a:rPr lang="en-US" sz="1700" b="1" dirty="0">
                <a:solidFill>
                  <a:prstClr val="white">
                    <a:lumMod val="75000"/>
                    <a:lumOff val="25000"/>
                  </a:prstClr>
                </a:solidFill>
              </a:rPr>
              <a:t>Diaphragm</a:t>
            </a:r>
            <a:r>
              <a:rPr lang="en-US" sz="1700" dirty="0">
                <a:solidFill>
                  <a:prstClr val="white">
                    <a:lumMod val="75000"/>
                    <a:lumOff val="25000"/>
                  </a:prstClr>
                </a:solidFill>
              </a:rPr>
              <a:t> – strong muscle that causes you to breath</a:t>
            </a:r>
          </a:p>
          <a:p>
            <a:endParaRPr lang="en-US" dirty="0"/>
          </a:p>
        </p:txBody>
      </p:sp>
    </p:spTree>
    <p:extLst>
      <p:ext uri="{BB962C8B-B14F-4D97-AF65-F5344CB8AC3E}">
        <p14:creationId xmlns:p14="http://schemas.microsoft.com/office/powerpoint/2010/main" val="1917319009"/>
      </p:ext>
    </p:extLst>
  </p:cSld>
  <p:clrMapOvr>
    <a:masterClrMapping/>
  </p:clrMapOvr>
</p:sld>
</file>

<file path=ppt/theme/theme1.xml><?xml version="1.0" encoding="utf-8"?>
<a:theme xmlns:a="http://schemas.openxmlformats.org/drawingml/2006/main" name="Face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1380</TotalTime>
  <Words>1472</Words>
  <Application>Microsoft Office PowerPoint</Application>
  <PresentationFormat>On-screen Show (4:3)</PresentationFormat>
  <Paragraphs>136</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Inside The Human Body Systems</vt:lpstr>
      <vt:lpstr>Levels of Organization</vt:lpstr>
      <vt:lpstr>Homeostasis</vt:lpstr>
      <vt:lpstr>Musculoskeletal (skeletal)</vt:lpstr>
      <vt:lpstr>Musculoskeletal (Muscular)</vt:lpstr>
      <vt:lpstr>The Digestive System</vt:lpstr>
      <vt:lpstr>The Circulatory System</vt:lpstr>
      <vt:lpstr>The Circulatory System (continued)</vt:lpstr>
      <vt:lpstr>The Respiratory System</vt:lpstr>
      <vt:lpstr>The Excretory System</vt:lpstr>
      <vt:lpstr>The Nervous System</vt:lpstr>
      <vt:lpstr>The Immune System</vt:lpstr>
      <vt:lpstr>The Reproductive System</vt:lpstr>
    </vt:vector>
  </TitlesOfParts>
  <Company>Duval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The Human Body Systems</dc:title>
  <dc:creator>Gainous, Cobi S.</dc:creator>
  <cp:lastModifiedBy>Edwards,Kiara C</cp:lastModifiedBy>
  <cp:revision>53</cp:revision>
  <dcterms:created xsi:type="dcterms:W3CDTF">2015-06-24T14:39:46Z</dcterms:created>
  <dcterms:modified xsi:type="dcterms:W3CDTF">2020-05-01T17:22:23Z</dcterms:modified>
</cp:coreProperties>
</file>